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comments/comment6.xml" ContentType="application/vnd.openxmlformats-officedocument.presentationml.comments+xml"/>
  <Override PartName="/ppt/comments/comment7.xml" ContentType="application/vnd.openxmlformats-officedocument.presentationml.comments+xml"/>
  <Override PartName="/ppt/comments/comment8.xml" ContentType="application/vnd.openxmlformats-officedocument.presentationml.comments+xml"/>
  <Override PartName="/ppt/comments/comment9.xml" ContentType="application/vnd.openxmlformats-officedocument.presentationml.comments+xml"/>
  <Override PartName="/ppt/comments/comment10.xml" ContentType="application/vnd.openxmlformats-officedocument.presentationml.comments+xml"/>
  <Override PartName="/ppt/comments/comment1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750" r:id="rId1"/>
  </p:sldMasterIdLst>
  <p:notesMasterIdLst>
    <p:notesMasterId r:id="rId34"/>
  </p:notesMasterIdLst>
  <p:handoutMasterIdLst>
    <p:handoutMasterId r:id="rId35"/>
  </p:handoutMasterIdLst>
  <p:sldIdLst>
    <p:sldId id="256" r:id="rId2"/>
    <p:sldId id="258" r:id="rId3"/>
    <p:sldId id="261" r:id="rId4"/>
    <p:sldId id="260" r:id="rId5"/>
    <p:sldId id="262" r:id="rId6"/>
    <p:sldId id="263" r:id="rId7"/>
    <p:sldId id="264" r:id="rId8"/>
    <p:sldId id="265" r:id="rId9"/>
    <p:sldId id="290" r:id="rId10"/>
    <p:sldId id="266" r:id="rId11"/>
    <p:sldId id="267" r:id="rId12"/>
    <p:sldId id="268" r:id="rId13"/>
    <p:sldId id="269" r:id="rId14"/>
    <p:sldId id="270" r:id="rId15"/>
    <p:sldId id="271" r:id="rId16"/>
    <p:sldId id="272" r:id="rId17"/>
    <p:sldId id="292" r:id="rId18"/>
    <p:sldId id="273" r:id="rId19"/>
    <p:sldId id="274" r:id="rId20"/>
    <p:sldId id="275" r:id="rId21"/>
    <p:sldId id="276" r:id="rId22"/>
    <p:sldId id="277" r:id="rId23"/>
    <p:sldId id="278" r:id="rId24"/>
    <p:sldId id="280" r:id="rId25"/>
    <p:sldId id="281" r:id="rId26"/>
    <p:sldId id="283" r:id="rId27"/>
    <p:sldId id="293" r:id="rId28"/>
    <p:sldId id="284" r:id="rId29"/>
    <p:sldId id="285" r:id="rId30"/>
    <p:sldId id="286" r:id="rId31"/>
    <p:sldId id="287" r:id="rId32"/>
    <p:sldId id="289"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648E2540-838F-4508-A790-347D89E566BE}">
          <p14:sldIdLst>
            <p14:sldId id="256"/>
            <p14:sldId id="258"/>
            <p14:sldId id="261"/>
            <p14:sldId id="260"/>
            <p14:sldId id="262"/>
            <p14:sldId id="263"/>
            <p14:sldId id="264"/>
            <p14:sldId id="265"/>
            <p14:sldId id="290"/>
            <p14:sldId id="266"/>
            <p14:sldId id="267"/>
            <p14:sldId id="268"/>
            <p14:sldId id="269"/>
            <p14:sldId id="270"/>
            <p14:sldId id="271"/>
            <p14:sldId id="272"/>
            <p14:sldId id="292"/>
            <p14:sldId id="273"/>
            <p14:sldId id="274"/>
            <p14:sldId id="275"/>
            <p14:sldId id="276"/>
            <p14:sldId id="277"/>
            <p14:sldId id="278"/>
            <p14:sldId id="280"/>
            <p14:sldId id="281"/>
            <p14:sldId id="283"/>
            <p14:sldId id="293"/>
            <p14:sldId id="284"/>
            <p14:sldId id="285"/>
            <p14:sldId id="286"/>
            <p14:sldId id="287"/>
            <p14:sldId id="28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urdes" initials="L" lastIdx="15" clrIdx="0">
    <p:extLst>
      <p:ext uri="{19B8F6BF-5375-455C-9EA6-DF929625EA0E}">
        <p15:presenceInfo xmlns:p15="http://schemas.microsoft.com/office/powerpoint/2012/main" userId="S-1-5-21-1967082349-1893530823-492656557-10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14" d="100"/>
          <a:sy n="114" d="100"/>
        </p:scale>
        <p:origin x="354" y="102"/>
      </p:cViewPr>
      <p:guideLst/>
    </p:cSldViewPr>
  </p:slideViewPr>
  <p:notesTextViewPr>
    <p:cViewPr>
      <p:scale>
        <a:sx n="1" d="1"/>
        <a:sy n="1" d="1"/>
      </p:scale>
      <p:origin x="0" y="0"/>
    </p:cViewPr>
  </p:notesTextViewPr>
  <p:notesViewPr>
    <p:cSldViewPr snapToGrid="0">
      <p:cViewPr varScale="1">
        <p:scale>
          <a:sx n="81" d="100"/>
          <a:sy n="81" d="100"/>
        </p:scale>
        <p:origin x="232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10-09T13:15:53.106" idx="1">
    <p:pos x="10" y="10"/>
    <p:text/>
    <p:extLst>
      <p:ext uri="{C676402C-5697-4E1C-873F-D02D1690AC5C}">
        <p15:threadingInfo xmlns:p15="http://schemas.microsoft.com/office/powerpoint/2012/main" timeZoneBias="-120"/>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1" dt="2022-10-09T13:15:53.106" idx="13">
    <p:pos x="10" y="10"/>
    <p:text/>
    <p:extLst>
      <p:ext uri="{C676402C-5697-4E1C-873F-D02D1690AC5C}">
        <p15:threadingInfo xmlns:p15="http://schemas.microsoft.com/office/powerpoint/2012/main" timeZoneBias="-120"/>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1" dt="2022-10-09T13:15:53.106" idx="15">
    <p:pos x="10" y="10"/>
    <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2-10-09T13:15:53.106" idx="2">
    <p:pos x="10" y="10"/>
    <p:text/>
    <p:extLst>
      <p:ext uri="{C676402C-5697-4E1C-873F-D02D1690AC5C}">
        <p15:threadingInfo xmlns:p15="http://schemas.microsoft.com/office/powerpoint/2012/main" timeZoneBias="-1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2-10-09T13:15:53.106" idx="3">
    <p:pos x="10" y="10"/>
    <p:text/>
    <p:extLst>
      <p:ext uri="{C676402C-5697-4E1C-873F-D02D1690AC5C}">
        <p15:threadingInfo xmlns:p15="http://schemas.microsoft.com/office/powerpoint/2012/main" timeZoneBias="-12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2-10-09T13:15:53.106" idx="5">
    <p:pos x="10" y="10"/>
    <p:text/>
    <p:extLst>
      <p:ext uri="{C676402C-5697-4E1C-873F-D02D1690AC5C}">
        <p15:threadingInfo xmlns:p15="http://schemas.microsoft.com/office/powerpoint/2012/main" timeZoneBias="-12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2-10-09T13:15:53.106" idx="6">
    <p:pos x="10" y="10"/>
    <p:text/>
    <p:extLst>
      <p:ext uri="{C676402C-5697-4E1C-873F-D02D1690AC5C}">
        <p15:threadingInfo xmlns:p15="http://schemas.microsoft.com/office/powerpoint/2012/main" timeZoneBias="-12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22-10-09T13:15:53.106" idx="9">
    <p:pos x="10" y="10"/>
    <p:text/>
    <p:extLst>
      <p:ext uri="{C676402C-5697-4E1C-873F-D02D1690AC5C}">
        <p15:threadingInfo xmlns:p15="http://schemas.microsoft.com/office/powerpoint/2012/main" timeZoneBias="-12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22-10-09T13:15:53.106" idx="10">
    <p:pos x="10" y="10"/>
    <p:text/>
    <p:extLst>
      <p:ext uri="{C676402C-5697-4E1C-873F-D02D1690AC5C}">
        <p15:threadingInfo xmlns:p15="http://schemas.microsoft.com/office/powerpoint/2012/main" timeZoneBias="-12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1" dt="2022-10-09T13:15:53.106" idx="11">
    <p:pos x="10" y="10"/>
    <p:text/>
    <p:extLst>
      <p:ext uri="{C676402C-5697-4E1C-873F-D02D1690AC5C}">
        <p15:threadingInfo xmlns:p15="http://schemas.microsoft.com/office/powerpoint/2012/main" timeZoneBias="-120"/>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1" dt="2022-10-09T13:15:53.106" idx="12">
    <p:pos x="10" y="10"/>
    <p:text/>
    <p:extLst>
      <p:ext uri="{C676402C-5697-4E1C-873F-D02D1690AC5C}">
        <p15:threadingInfo xmlns:p15="http://schemas.microsoft.com/office/powerpoint/2012/main" timeZoneBias="-1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1D2BC02B-5523-297F-027F-AA2A07E8A52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dirty="0"/>
          </a:p>
        </p:txBody>
      </p:sp>
      <p:sp>
        <p:nvSpPr>
          <p:cNvPr id="3" name="Marcador de fecha 2">
            <a:extLst>
              <a:ext uri="{FF2B5EF4-FFF2-40B4-BE49-F238E27FC236}">
                <a16:creationId xmlns:a16="http://schemas.microsoft.com/office/drawing/2014/main" id="{72624A92-4668-8C4D-D6D8-8FF8106871B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4A5C4D4-621D-4244-88B3-21EFD1B55AC6}" type="datetimeFigureOut">
              <a:rPr lang="es-ES" smtClean="0"/>
              <a:t>15/06/2023</a:t>
            </a:fld>
            <a:endParaRPr lang="es-ES" dirty="0"/>
          </a:p>
        </p:txBody>
      </p:sp>
      <p:sp>
        <p:nvSpPr>
          <p:cNvPr id="4" name="Marcador de pie de página 3">
            <a:extLst>
              <a:ext uri="{FF2B5EF4-FFF2-40B4-BE49-F238E27FC236}">
                <a16:creationId xmlns:a16="http://schemas.microsoft.com/office/drawing/2014/main" id="{13001C5E-C0F2-B743-8262-60CE240D094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dirty="0"/>
          </a:p>
        </p:txBody>
      </p:sp>
      <p:sp>
        <p:nvSpPr>
          <p:cNvPr id="5" name="Marcador de número de diapositiva 4">
            <a:extLst>
              <a:ext uri="{FF2B5EF4-FFF2-40B4-BE49-F238E27FC236}">
                <a16:creationId xmlns:a16="http://schemas.microsoft.com/office/drawing/2014/main" id="{68BED5D2-2BA1-B6E7-8323-8B96EEB7A3A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AA1DA2A-FCD6-42FF-BFAE-ECCADEDF1A77}" type="slidenum">
              <a:rPr lang="es-ES" smtClean="0"/>
              <a:t>‹Nº›</a:t>
            </a:fld>
            <a:endParaRPr lang="es-ES" dirty="0"/>
          </a:p>
        </p:txBody>
      </p:sp>
    </p:spTree>
    <p:extLst>
      <p:ext uri="{BB962C8B-B14F-4D97-AF65-F5344CB8AC3E}">
        <p14:creationId xmlns:p14="http://schemas.microsoft.com/office/powerpoint/2010/main" val="61860049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28BADA-F602-4016-BC5C-E3C53A0AFADB}" type="datetimeFigureOut">
              <a:rPr lang="es-ES" smtClean="0"/>
              <a:t>15/06/2023</a:t>
            </a:fld>
            <a:endParaRPr lang="es-ES"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762EFA-89A6-44F6-B62C-3ED0EA91489A}" type="slidenum">
              <a:rPr lang="es-ES" smtClean="0"/>
              <a:t>‹Nº›</a:t>
            </a:fld>
            <a:endParaRPr lang="es-ES" dirty="0"/>
          </a:p>
        </p:txBody>
      </p:sp>
    </p:spTree>
    <p:extLst>
      <p:ext uri="{BB962C8B-B14F-4D97-AF65-F5344CB8AC3E}">
        <p14:creationId xmlns:p14="http://schemas.microsoft.com/office/powerpoint/2010/main" val="315262336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E0ABFE64-A809-4D36-B427-6F1FE7A2F86D}" type="datetime1">
              <a:rPr lang="en-US" smtClean="0"/>
              <a:t>6/15/2023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920151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82AE4E0-E333-48D2-919D-6186E6BE00F6}" type="datetime1">
              <a:rPr lang="en-US" smtClean="0"/>
              <a:t>6/15/2023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127431" y="658983"/>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708734" y="730068"/>
            <a:ext cx="779767" cy="365125"/>
          </a:xfrm>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415074206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82AE4E0-E333-48D2-919D-6186E6BE00F6}" type="datetime1">
              <a:rPr lang="en-US" smtClean="0"/>
              <a:t>6/15/2023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054770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582AE4E0-E333-48D2-919D-6186E6BE00F6}" type="datetime1">
              <a:rPr lang="en-US" smtClean="0"/>
              <a:t>6/15/2023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2977456725"/>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582AE4E0-E333-48D2-919D-6186E6BE00F6}" type="datetime1">
              <a:rPr lang="en-US" smtClean="0"/>
              <a:t>6/15/2023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2048675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582AE4E0-E333-48D2-919D-6186E6BE00F6}" type="datetime1">
              <a:rPr lang="en-US" smtClean="0"/>
              <a:t>6/15/2023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956164377"/>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3B194B5-1BF6-4841-81E9-BD681EBAE088}" type="datetime1">
              <a:rPr lang="en-US" smtClean="0"/>
              <a:t>6/15/2023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165325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202A857-B08A-470F-B397-7851D7DD3589}" type="datetime1">
              <a:rPr lang="en-US" smtClean="0"/>
              <a:t>6/15/2023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555427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034DFDC-26EB-46EA-A1AD-6AAB740AF140}" type="datetime1">
              <a:rPr lang="en-US" smtClean="0"/>
              <a:t>6/15/2023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811672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729FED8-F8C6-448B-AFF1-86D85149AD94}" type="datetime1">
              <a:rPr lang="en-US" smtClean="0"/>
              <a:t>6/15/2023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42484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53338D07-AA75-436D-AC76-E429213994F3}" type="datetime1">
              <a:rPr lang="en-US" smtClean="0"/>
              <a:t>6/15/2023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149021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4F55AEB-B2FA-4D69-9CD0-D4971B82DB64}" type="datetime1">
              <a:rPr lang="en-US" smtClean="0"/>
              <a:t>6/15/2023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238774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82C46C5-A668-4178-9F61-CFE98AD85346}" type="datetime1">
              <a:rPr lang="en-US" smtClean="0"/>
              <a:t>6/15/2023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560522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23B698-4233-43A0-8618-989CDEBFCF6A}" type="datetime1">
              <a:rPr lang="en-US" smtClean="0"/>
              <a:t>6/15/2023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rot="10800000" flipV="1">
            <a:off x="10826543" y="6315634"/>
            <a:ext cx="1362703" cy="542365"/>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a:xfrm>
            <a:off x="10934753" y="6404253"/>
            <a:ext cx="779767"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372350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6EE191F1-F469-4968-A221-18D65CE9A661}" type="datetime1">
              <a:rPr lang="en-US" smtClean="0"/>
              <a:t>6/15/2023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275966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15AB125-2576-4A82-88EC-BF44613413E9}" type="datetime1">
              <a:rPr lang="en-US" smtClean="0"/>
              <a:t>6/15/2023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020721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82AE4E0-E333-48D2-919D-6186E6BE00F6}" type="datetime1">
              <a:rPr lang="en-US" smtClean="0"/>
              <a:t>6/15/2023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380227099"/>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2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comments" Target="../comments/comment1.xml"/><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comments" Target="../comments/comment2.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comments" Target="../comments/comment3.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comments" Target="../comments/comment6.xml"/><Relationship Id="rId4" Type="http://schemas.openxmlformats.org/officeDocument/2006/relationships/image" Target="../media/image27.jpeg"/></Relationships>
</file>

<file path=ppt/slides/_rels/slide2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comments" Target="../comments/comment8.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comments" Target="../comments/comment9.xml"/><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comments" Target="../comments/comment10.xml"/><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comments" Target="../comments/comment11.xml"/><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699D32-2644-6084-9DDE-4E4610723532}"/>
              </a:ext>
            </a:extLst>
          </p:cNvPr>
          <p:cNvSpPr>
            <a:spLocks noGrp="1"/>
          </p:cNvSpPr>
          <p:nvPr>
            <p:ph type="title"/>
          </p:nvPr>
        </p:nvSpPr>
        <p:spPr>
          <a:xfrm>
            <a:off x="1810279" y="2307105"/>
            <a:ext cx="8915399" cy="1468800"/>
          </a:xfrm>
        </p:spPr>
        <p:txBody>
          <a:bodyPr/>
          <a:lstStyle/>
          <a:p>
            <a:pPr algn="ctr"/>
            <a:r>
              <a:rPr lang="es-ES" dirty="0">
                <a:latin typeface="Arial" panose="020B0604020202020204" pitchFamily="34" charset="0"/>
                <a:cs typeface="Arial" panose="020B0604020202020204" pitchFamily="34" charset="0"/>
              </a:rPr>
              <a:t>MEMORIA EJERCICIO 2022</a:t>
            </a:r>
          </a:p>
        </p:txBody>
      </p:sp>
      <p:sp>
        <p:nvSpPr>
          <p:cNvPr id="3" name="Subtítulo 2">
            <a:extLst>
              <a:ext uri="{FF2B5EF4-FFF2-40B4-BE49-F238E27FC236}">
                <a16:creationId xmlns:a16="http://schemas.microsoft.com/office/drawing/2014/main" id="{C1B4D8F4-9780-D08B-3ACA-F5BA31CC5E40}"/>
              </a:ext>
            </a:extLst>
          </p:cNvPr>
          <p:cNvSpPr>
            <a:spLocks noGrp="1"/>
          </p:cNvSpPr>
          <p:nvPr>
            <p:ph type="body" idx="1"/>
          </p:nvPr>
        </p:nvSpPr>
        <p:spPr>
          <a:xfrm>
            <a:off x="2340856" y="5031552"/>
            <a:ext cx="8915399" cy="860400"/>
          </a:xfrm>
        </p:spPr>
        <p:txBody>
          <a:bodyPr/>
          <a:lstStyle/>
          <a:p>
            <a:pPr algn="ctr"/>
            <a:r>
              <a:rPr lang="es-ES" dirty="0">
                <a:latin typeface="Arial" panose="020B0604020202020204" pitchFamily="34" charset="0"/>
                <a:cs typeface="Arial" panose="020B0604020202020204" pitchFamily="34" charset="0"/>
              </a:rPr>
              <a:t>ORGANISMO AUTONOMO DE BOMBERAS Y BOMBEROS FORALES DE ALAVA “ARABAKO FORU SUHILTZAILEAK”</a:t>
            </a:r>
          </a:p>
        </p:txBody>
      </p:sp>
      <p:pic>
        <p:nvPicPr>
          <p:cNvPr id="5" name="Imagen 4">
            <a:extLst>
              <a:ext uri="{FF2B5EF4-FFF2-40B4-BE49-F238E27FC236}">
                <a16:creationId xmlns:a16="http://schemas.microsoft.com/office/drawing/2014/main" id="{AD708AAF-D217-1C5A-6749-A43CC8D03E50}"/>
              </a:ext>
            </a:extLst>
          </p:cNvPr>
          <p:cNvPicPr>
            <a:picLocks noChangeAspect="1"/>
          </p:cNvPicPr>
          <p:nvPr/>
        </p:nvPicPr>
        <p:blipFill>
          <a:blip r:embed="rId2"/>
          <a:stretch>
            <a:fillRect/>
          </a:stretch>
        </p:blipFill>
        <p:spPr>
          <a:xfrm>
            <a:off x="4906920" y="115945"/>
            <a:ext cx="1736128" cy="1745512"/>
          </a:xfrm>
          <a:prstGeom prst="rect">
            <a:avLst/>
          </a:prstGeom>
        </p:spPr>
      </p:pic>
    </p:spTree>
    <p:extLst>
      <p:ext uri="{BB962C8B-B14F-4D97-AF65-F5344CB8AC3E}">
        <p14:creationId xmlns:p14="http://schemas.microsoft.com/office/powerpoint/2010/main" val="729604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76769" y="470429"/>
            <a:ext cx="5822202" cy="840244"/>
          </a:xfrm>
        </p:spPr>
        <p:txBody>
          <a:bodyPr/>
          <a:lstStyle/>
          <a:p>
            <a:r>
              <a:rPr lang="es-ES" sz="2800" b="1" dirty="0"/>
              <a:t>5.- </a:t>
            </a:r>
            <a:r>
              <a:rPr lang="es-ES" sz="2800" b="1" dirty="0">
                <a:latin typeface="Arial" panose="020B0604020202020204" pitchFamily="34" charset="0"/>
                <a:cs typeface="Arial" panose="020B0604020202020204" pitchFamily="34" charset="0"/>
              </a:rPr>
              <a:t>ACTIVIDAD OPERATIVA</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p:txBody>
          <a:bodyPr/>
          <a:lstStyle/>
          <a:p>
            <a:fld id="{6D22F896-40B5-4ADD-8801-0D06FADFA095}" type="slidenum">
              <a:rPr lang="en-US" smtClean="0"/>
              <a:t>10</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6" name="Marcador de contenido 2">
            <a:extLst>
              <a:ext uri="{FF2B5EF4-FFF2-40B4-BE49-F238E27FC236}">
                <a16:creationId xmlns:a16="http://schemas.microsoft.com/office/drawing/2014/main" id="{AABDA807-7CDD-2D4D-67F2-3CD53FCBC988}"/>
              </a:ext>
            </a:extLst>
          </p:cNvPr>
          <p:cNvSpPr txBox="1">
            <a:spLocks/>
          </p:cNvSpPr>
          <p:nvPr/>
        </p:nvSpPr>
        <p:spPr>
          <a:xfrm>
            <a:off x="2276769" y="1769706"/>
            <a:ext cx="8915400" cy="3777622"/>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just"/>
            <a:r>
              <a:rPr lang="es-ES" dirty="0">
                <a:latin typeface="Arial" panose="020B0604020202020204" pitchFamily="34" charset="0"/>
                <a:cs typeface="Arial" panose="020B0604020202020204" pitchFamily="34" charset="0"/>
              </a:rPr>
              <a:t>La relación de parques es como sigue:</a:t>
            </a:r>
          </a:p>
        </p:txBody>
      </p:sp>
      <p:pic>
        <p:nvPicPr>
          <p:cNvPr id="9" name="Imagen 8">
            <a:extLst>
              <a:ext uri="{FF2B5EF4-FFF2-40B4-BE49-F238E27FC236}">
                <a16:creationId xmlns:a16="http://schemas.microsoft.com/office/drawing/2014/main" id="{A0B55EDB-056D-3688-924F-9F1689AE2E49}"/>
              </a:ext>
            </a:extLst>
          </p:cNvPr>
          <p:cNvPicPr>
            <a:picLocks noChangeAspect="1"/>
          </p:cNvPicPr>
          <p:nvPr/>
        </p:nvPicPr>
        <p:blipFill>
          <a:blip r:embed="rId3"/>
          <a:stretch>
            <a:fillRect/>
          </a:stretch>
        </p:blipFill>
        <p:spPr>
          <a:xfrm>
            <a:off x="3483039" y="2383291"/>
            <a:ext cx="3438565" cy="1778162"/>
          </a:xfrm>
          <a:prstGeom prst="rect">
            <a:avLst/>
          </a:prstGeom>
        </p:spPr>
      </p:pic>
    </p:spTree>
    <p:extLst>
      <p:ext uri="{BB962C8B-B14F-4D97-AF65-F5344CB8AC3E}">
        <p14:creationId xmlns:p14="http://schemas.microsoft.com/office/powerpoint/2010/main" val="1148848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76769" y="470429"/>
            <a:ext cx="5822202" cy="840244"/>
          </a:xfrm>
        </p:spPr>
        <p:txBody>
          <a:bodyPr/>
          <a:lstStyle/>
          <a:p>
            <a:r>
              <a:rPr lang="es-ES" sz="2800" b="1" dirty="0"/>
              <a:t>5.- </a:t>
            </a:r>
            <a:r>
              <a:rPr lang="es-ES" sz="2800" b="1" dirty="0">
                <a:latin typeface="Arial" panose="020B0604020202020204" pitchFamily="34" charset="0"/>
                <a:cs typeface="Arial" panose="020B0604020202020204" pitchFamily="34" charset="0"/>
              </a:rPr>
              <a:t>ACTIVIDAD OPERATIVA</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p:txBody>
          <a:bodyPr/>
          <a:lstStyle/>
          <a:p>
            <a:fld id="{6D22F896-40B5-4ADD-8801-0D06FADFA095}" type="slidenum">
              <a:rPr lang="en-US" smtClean="0"/>
              <a:t>11</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6" name="Marcador de contenido 2">
            <a:extLst>
              <a:ext uri="{FF2B5EF4-FFF2-40B4-BE49-F238E27FC236}">
                <a16:creationId xmlns:a16="http://schemas.microsoft.com/office/drawing/2014/main" id="{AABDA807-7CDD-2D4D-67F2-3CD53FCBC988}"/>
              </a:ext>
            </a:extLst>
          </p:cNvPr>
          <p:cNvSpPr txBox="1">
            <a:spLocks/>
          </p:cNvSpPr>
          <p:nvPr/>
        </p:nvSpPr>
        <p:spPr>
          <a:xfrm>
            <a:off x="2075147" y="1925403"/>
            <a:ext cx="8915400" cy="2336204"/>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just">
              <a:lnSpc>
                <a:spcPct val="115000"/>
              </a:lnSpc>
              <a:spcAft>
                <a:spcPts val="1000"/>
              </a:spcAft>
            </a:pPr>
            <a:r>
              <a:rPr lang="es-ES" sz="1800" dirty="0">
                <a:effectLst/>
                <a:latin typeface="Arial" panose="020B0604020202020204" pitchFamily="34" charset="0"/>
                <a:ea typeface="Calibri" panose="020F0502020204030204" pitchFamily="34" charset="0"/>
                <a:cs typeface="Arial" panose="020B0604020202020204" pitchFamily="34" charset="0"/>
              </a:rPr>
              <a:t>La actividad </a:t>
            </a:r>
            <a:r>
              <a:rPr lang="es-ES" dirty="0">
                <a:latin typeface="Arial" panose="020B0604020202020204" pitchFamily="34" charset="0"/>
                <a:ea typeface="Calibri" panose="020F0502020204030204" pitchFamily="34" charset="0"/>
                <a:cs typeface="Arial" panose="020B0604020202020204" pitchFamily="34" charset="0"/>
              </a:rPr>
              <a:t>y/o intervenciones atendidas desde los diferentes parques del OAB, se han visto reducidas en un 4% respecto al 2021 (2.495 vs 2.607 intervenciones), donde hemos tenido 2.495 intervenciones, es decir, 112 intervenciones menos que el ejercicio anterior, siendo el parque de Llodio conjuntamente con el de Nanclares los de mayor actividad.</a:t>
            </a:r>
          </a:p>
          <a:p>
            <a:pPr algn="just">
              <a:lnSpc>
                <a:spcPct val="115000"/>
              </a:lnSpc>
              <a:spcAft>
                <a:spcPts val="1000"/>
              </a:spcAft>
            </a:pPr>
            <a:r>
              <a:rPr lang="es-ES" dirty="0">
                <a:latin typeface="Arial" panose="020B0604020202020204" pitchFamily="34" charset="0"/>
                <a:ea typeface="Calibri" panose="020F0502020204030204" pitchFamily="34" charset="0"/>
                <a:cs typeface="Arial" panose="020B0604020202020204" pitchFamily="34" charset="0"/>
              </a:rPr>
              <a:t>El ejercicio 2022 ha contado con relevancia debido a la cantidad de incendios forestales que hemos sufrido en el territorio, así como las colaboraciones con Navarra entre otros.</a:t>
            </a:r>
          </a:p>
          <a:p>
            <a:pPr algn="just">
              <a:lnSpc>
                <a:spcPct val="115000"/>
              </a:lnSpc>
              <a:spcAft>
                <a:spcPts val="1000"/>
              </a:spcAft>
            </a:pPr>
            <a:endParaRPr lang="es-ES"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89364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76769" y="470429"/>
            <a:ext cx="5822202" cy="840244"/>
          </a:xfrm>
        </p:spPr>
        <p:txBody>
          <a:bodyPr/>
          <a:lstStyle/>
          <a:p>
            <a:r>
              <a:rPr lang="es-ES" sz="2800" b="1" dirty="0"/>
              <a:t>5.- </a:t>
            </a:r>
            <a:r>
              <a:rPr lang="es-ES" sz="2800" b="1" dirty="0">
                <a:latin typeface="Arial" panose="020B0604020202020204" pitchFamily="34" charset="0"/>
                <a:cs typeface="Arial" panose="020B0604020202020204" pitchFamily="34" charset="0"/>
              </a:rPr>
              <a:t>ACTIVIDAD OPERATIVA</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p:txBody>
          <a:bodyPr/>
          <a:lstStyle/>
          <a:p>
            <a:fld id="{6D22F896-40B5-4ADD-8801-0D06FADFA095}" type="slidenum">
              <a:rPr lang="en-US" smtClean="0"/>
              <a:t>12</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pic>
        <p:nvPicPr>
          <p:cNvPr id="7" name="Imagen 6" descr="Gráfico, Gráfico de barras&#10;&#10;Descripción generada automáticamente">
            <a:extLst>
              <a:ext uri="{FF2B5EF4-FFF2-40B4-BE49-F238E27FC236}">
                <a16:creationId xmlns:a16="http://schemas.microsoft.com/office/drawing/2014/main" id="{EB1E5F99-5FFA-8CFD-2ABC-A593A21851C8}"/>
              </a:ext>
            </a:extLst>
          </p:cNvPr>
          <p:cNvPicPr>
            <a:picLocks noChangeAspect="1"/>
          </p:cNvPicPr>
          <p:nvPr/>
        </p:nvPicPr>
        <p:blipFill>
          <a:blip r:embed="rId3"/>
          <a:stretch>
            <a:fillRect/>
          </a:stretch>
        </p:blipFill>
        <p:spPr>
          <a:xfrm>
            <a:off x="2564091" y="1645807"/>
            <a:ext cx="7767687" cy="4297572"/>
          </a:xfrm>
          <a:prstGeom prst="rect">
            <a:avLst/>
          </a:prstGeom>
        </p:spPr>
      </p:pic>
    </p:spTree>
    <p:extLst>
      <p:ext uri="{BB962C8B-B14F-4D97-AF65-F5344CB8AC3E}">
        <p14:creationId xmlns:p14="http://schemas.microsoft.com/office/powerpoint/2010/main" val="2062226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76769" y="470429"/>
            <a:ext cx="5822202" cy="840244"/>
          </a:xfrm>
        </p:spPr>
        <p:txBody>
          <a:bodyPr/>
          <a:lstStyle/>
          <a:p>
            <a:r>
              <a:rPr lang="es-ES" sz="2800" b="1" dirty="0"/>
              <a:t>5.- </a:t>
            </a:r>
            <a:r>
              <a:rPr lang="es-ES" sz="2800" b="1" dirty="0">
                <a:latin typeface="Arial" panose="020B0604020202020204" pitchFamily="34" charset="0"/>
                <a:cs typeface="Arial" panose="020B0604020202020204" pitchFamily="34" charset="0"/>
              </a:rPr>
              <a:t>ACTIVIDAD OPERATIVA</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p:txBody>
          <a:bodyPr/>
          <a:lstStyle/>
          <a:p>
            <a:fld id="{6D22F896-40B5-4ADD-8801-0D06FADFA095}" type="slidenum">
              <a:rPr lang="en-US" smtClean="0"/>
              <a:t>13</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pic>
        <p:nvPicPr>
          <p:cNvPr id="7" name="Imagen 6" descr="Gráfico, Gráfico de barras&#10;&#10;Descripción generada automáticamente">
            <a:extLst>
              <a:ext uri="{FF2B5EF4-FFF2-40B4-BE49-F238E27FC236}">
                <a16:creationId xmlns:a16="http://schemas.microsoft.com/office/drawing/2014/main" id="{9B94924D-1F65-CE02-B3E4-AE1702D47E79}"/>
              </a:ext>
            </a:extLst>
          </p:cNvPr>
          <p:cNvPicPr>
            <a:picLocks noChangeAspect="1"/>
          </p:cNvPicPr>
          <p:nvPr/>
        </p:nvPicPr>
        <p:blipFill>
          <a:blip r:embed="rId3"/>
          <a:stretch>
            <a:fillRect/>
          </a:stretch>
        </p:blipFill>
        <p:spPr>
          <a:xfrm>
            <a:off x="3226358" y="1734103"/>
            <a:ext cx="6969928" cy="4157649"/>
          </a:xfrm>
          <a:prstGeom prst="rect">
            <a:avLst/>
          </a:prstGeom>
        </p:spPr>
      </p:pic>
    </p:spTree>
    <p:extLst>
      <p:ext uri="{BB962C8B-B14F-4D97-AF65-F5344CB8AC3E}">
        <p14:creationId xmlns:p14="http://schemas.microsoft.com/office/powerpoint/2010/main" val="2209389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76769" y="470429"/>
            <a:ext cx="5822202" cy="840244"/>
          </a:xfrm>
        </p:spPr>
        <p:txBody>
          <a:bodyPr/>
          <a:lstStyle/>
          <a:p>
            <a:r>
              <a:rPr lang="es-ES" sz="2800" b="1" dirty="0"/>
              <a:t>5.- </a:t>
            </a:r>
            <a:r>
              <a:rPr lang="es-ES" sz="2800" b="1" dirty="0">
                <a:latin typeface="Arial" panose="020B0604020202020204" pitchFamily="34" charset="0"/>
                <a:cs typeface="Arial" panose="020B0604020202020204" pitchFamily="34" charset="0"/>
              </a:rPr>
              <a:t>ACTIVIDAD OPERATIVA</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p:txBody>
          <a:bodyPr/>
          <a:lstStyle/>
          <a:p>
            <a:fld id="{6D22F896-40B5-4ADD-8801-0D06FADFA095}" type="slidenum">
              <a:rPr lang="en-US" smtClean="0"/>
              <a:t>14</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pic>
        <p:nvPicPr>
          <p:cNvPr id="7" name="Imagen 6" descr="Gráfico, Gráfico en cascada&#10;&#10;Descripción generada automáticamente">
            <a:extLst>
              <a:ext uri="{FF2B5EF4-FFF2-40B4-BE49-F238E27FC236}">
                <a16:creationId xmlns:a16="http://schemas.microsoft.com/office/drawing/2014/main" id="{9E08641D-EC8A-D407-56D5-ECBB9771D48A}"/>
              </a:ext>
            </a:extLst>
          </p:cNvPr>
          <p:cNvPicPr>
            <a:picLocks noChangeAspect="1"/>
          </p:cNvPicPr>
          <p:nvPr/>
        </p:nvPicPr>
        <p:blipFill>
          <a:blip r:embed="rId3"/>
          <a:stretch>
            <a:fillRect/>
          </a:stretch>
        </p:blipFill>
        <p:spPr>
          <a:xfrm>
            <a:off x="3253637" y="1783549"/>
            <a:ext cx="6870751" cy="4238177"/>
          </a:xfrm>
          <a:prstGeom prst="rect">
            <a:avLst/>
          </a:prstGeom>
        </p:spPr>
      </p:pic>
    </p:spTree>
    <p:extLst>
      <p:ext uri="{BB962C8B-B14F-4D97-AF65-F5344CB8AC3E}">
        <p14:creationId xmlns:p14="http://schemas.microsoft.com/office/powerpoint/2010/main" val="2743233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76769" y="470429"/>
            <a:ext cx="5822202" cy="840244"/>
          </a:xfrm>
        </p:spPr>
        <p:txBody>
          <a:bodyPr/>
          <a:lstStyle/>
          <a:p>
            <a:r>
              <a:rPr lang="es-ES" sz="2800" b="1" dirty="0"/>
              <a:t>5.- </a:t>
            </a:r>
            <a:r>
              <a:rPr lang="es-ES" sz="2800" b="1" dirty="0">
                <a:latin typeface="Arial" panose="020B0604020202020204" pitchFamily="34" charset="0"/>
                <a:cs typeface="Arial" panose="020B0604020202020204" pitchFamily="34" charset="0"/>
              </a:rPr>
              <a:t>ACTIVIDAD OPERATIVA</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p:txBody>
          <a:bodyPr/>
          <a:lstStyle/>
          <a:p>
            <a:fld id="{6D22F896-40B5-4ADD-8801-0D06FADFA095}" type="slidenum">
              <a:rPr lang="en-US" smtClean="0"/>
              <a:t>15</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pic>
        <p:nvPicPr>
          <p:cNvPr id="8" name="Imagen 7">
            <a:extLst>
              <a:ext uri="{FF2B5EF4-FFF2-40B4-BE49-F238E27FC236}">
                <a16:creationId xmlns:a16="http://schemas.microsoft.com/office/drawing/2014/main" id="{F69F81C1-FB8A-3748-3E1E-CEA48A039E2A}"/>
              </a:ext>
            </a:extLst>
          </p:cNvPr>
          <p:cNvPicPr>
            <a:picLocks noChangeAspect="1"/>
          </p:cNvPicPr>
          <p:nvPr/>
        </p:nvPicPr>
        <p:blipFill>
          <a:blip r:embed="rId3"/>
          <a:stretch>
            <a:fillRect/>
          </a:stretch>
        </p:blipFill>
        <p:spPr>
          <a:xfrm>
            <a:off x="7119275" y="3429000"/>
            <a:ext cx="4072894" cy="3055981"/>
          </a:xfrm>
          <a:prstGeom prst="rect">
            <a:avLst/>
          </a:prstGeom>
          <a:ln w="38100">
            <a:solidFill>
              <a:srgbClr val="0070C0"/>
            </a:solidFill>
          </a:ln>
        </p:spPr>
      </p:pic>
      <p:pic>
        <p:nvPicPr>
          <p:cNvPr id="7" name="Imagen 6" descr="Gráfico, Gráfico de barras&#10;&#10;Descripción generada automáticamente">
            <a:extLst>
              <a:ext uri="{FF2B5EF4-FFF2-40B4-BE49-F238E27FC236}">
                <a16:creationId xmlns:a16="http://schemas.microsoft.com/office/drawing/2014/main" id="{2D73BFFC-D11F-1F8D-49EC-E14640F61157}"/>
              </a:ext>
            </a:extLst>
          </p:cNvPr>
          <p:cNvPicPr>
            <a:picLocks noChangeAspect="1"/>
          </p:cNvPicPr>
          <p:nvPr/>
        </p:nvPicPr>
        <p:blipFill>
          <a:blip r:embed="rId4"/>
          <a:stretch>
            <a:fillRect/>
          </a:stretch>
        </p:blipFill>
        <p:spPr>
          <a:xfrm>
            <a:off x="2453104" y="1789280"/>
            <a:ext cx="4914724" cy="2952402"/>
          </a:xfrm>
          <a:prstGeom prst="rect">
            <a:avLst/>
          </a:prstGeom>
        </p:spPr>
      </p:pic>
    </p:spTree>
    <p:extLst>
      <p:ext uri="{BB962C8B-B14F-4D97-AF65-F5344CB8AC3E}">
        <p14:creationId xmlns:p14="http://schemas.microsoft.com/office/powerpoint/2010/main" val="27935176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76769" y="470429"/>
            <a:ext cx="5822202" cy="840244"/>
          </a:xfrm>
        </p:spPr>
        <p:txBody>
          <a:bodyPr/>
          <a:lstStyle/>
          <a:p>
            <a:r>
              <a:rPr lang="es-ES" sz="2800" b="1" dirty="0"/>
              <a:t>5.- </a:t>
            </a:r>
            <a:r>
              <a:rPr lang="es-ES" sz="2800" b="1" dirty="0">
                <a:latin typeface="Arial" panose="020B0604020202020204" pitchFamily="34" charset="0"/>
                <a:cs typeface="Arial" panose="020B0604020202020204" pitchFamily="34" charset="0"/>
              </a:rPr>
              <a:t>ACTIVIDAD OPERATIVA</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p:txBody>
          <a:bodyPr/>
          <a:lstStyle/>
          <a:p>
            <a:fld id="{6D22F896-40B5-4ADD-8801-0D06FADFA095}" type="slidenum">
              <a:rPr lang="en-US" smtClean="0"/>
              <a:t>16</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5" name="Marcador de contenido 2">
            <a:extLst>
              <a:ext uri="{FF2B5EF4-FFF2-40B4-BE49-F238E27FC236}">
                <a16:creationId xmlns:a16="http://schemas.microsoft.com/office/drawing/2014/main" id="{B26E9AD6-2DA4-4D30-456A-532200DC2B5C}"/>
              </a:ext>
            </a:extLst>
          </p:cNvPr>
          <p:cNvSpPr txBox="1">
            <a:spLocks/>
          </p:cNvSpPr>
          <p:nvPr/>
        </p:nvSpPr>
        <p:spPr>
          <a:xfrm>
            <a:off x="1442358" y="1463749"/>
            <a:ext cx="8915400" cy="1723053"/>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a:lnSpc>
                <a:spcPct val="115000"/>
              </a:lnSpc>
              <a:spcAft>
                <a:spcPts val="1000"/>
              </a:spcAft>
              <a:buNone/>
            </a:pPr>
            <a:r>
              <a:rPr lang="es-ES" b="1" dirty="0">
                <a:latin typeface="Arial" panose="020B0604020202020204" pitchFamily="34" charset="0"/>
                <a:ea typeface="Calibri" panose="020F0502020204030204" pitchFamily="34" charset="0"/>
                <a:cs typeface="Arial" panose="020B0604020202020204" pitchFamily="34" charset="0"/>
              </a:rPr>
              <a:t>RESCATE NEUTRALIZACIÓN ANIMALES</a:t>
            </a:r>
          </a:p>
          <a:p>
            <a:pPr algn="just">
              <a:lnSpc>
                <a:spcPct val="115000"/>
              </a:lnSpc>
              <a:spcAft>
                <a:spcPts val="1000"/>
              </a:spcAft>
            </a:pPr>
            <a:r>
              <a:rPr lang="es-ES" sz="1800" dirty="0">
                <a:effectLst/>
                <a:latin typeface="Calibri" panose="020F0502020204030204" pitchFamily="34" charset="0"/>
                <a:ea typeface="Calibri" panose="020F0502020204030204" pitchFamily="34" charset="0"/>
                <a:cs typeface="Times New Roman" panose="02020603050405020304" pitchFamily="18" charset="0"/>
              </a:rPr>
              <a:t>El rescate y neutralización animal supone un 19% del total de intervenciones en valores absolutos y la neutralización exterminio de </a:t>
            </a:r>
            <a:r>
              <a:rPr lang="es-ES" sz="1800" dirty="0" err="1">
                <a:effectLst/>
                <a:latin typeface="Calibri" panose="020F0502020204030204" pitchFamily="34" charset="0"/>
                <a:ea typeface="Calibri" panose="020F0502020204030204" pitchFamily="34" charset="0"/>
                <a:cs typeface="Times New Roman" panose="02020603050405020304" pitchFamily="18" charset="0"/>
              </a:rPr>
              <a:t>Velutinas</a:t>
            </a:r>
            <a:r>
              <a:rPr lang="es-ES" sz="1800" dirty="0">
                <a:effectLst/>
                <a:latin typeface="Calibri" panose="020F0502020204030204" pitchFamily="34" charset="0"/>
                <a:ea typeface="Calibri" panose="020F0502020204030204" pitchFamily="34" charset="0"/>
                <a:cs typeface="Times New Roman" panose="02020603050405020304" pitchFamily="18" charset="0"/>
              </a:rPr>
              <a:t> alcanza el 14%, siendo el computo total de ambas agrupadas el del 33% del total de actuaciones.</a:t>
            </a:r>
          </a:p>
          <a:p>
            <a:pPr>
              <a:lnSpc>
                <a:spcPct val="115000"/>
              </a:lnSpc>
              <a:spcAft>
                <a:spcPts val="1000"/>
              </a:spcAft>
            </a:pPr>
            <a:r>
              <a:rPr lang="es-ES" sz="1800" dirty="0">
                <a:effectLst/>
                <a:latin typeface="Calibri" panose="020F0502020204030204" pitchFamily="34" charset="0"/>
                <a:ea typeface="Calibri" panose="020F0502020204030204" pitchFamily="34" charset="0"/>
                <a:cs typeface="Times New Roman" panose="02020603050405020304" pitchFamily="18" charset="0"/>
              </a:rPr>
              <a:t>Actuaciones con </a:t>
            </a:r>
            <a:r>
              <a:rPr lang="es-ES" sz="1800" dirty="0" err="1">
                <a:effectLst/>
                <a:latin typeface="Calibri" panose="020F0502020204030204" pitchFamily="34" charset="0"/>
                <a:ea typeface="Calibri" panose="020F0502020204030204" pitchFamily="34" charset="0"/>
                <a:cs typeface="Times New Roman" panose="02020603050405020304" pitchFamily="18" charset="0"/>
              </a:rPr>
              <a:t>Velutinas</a:t>
            </a:r>
            <a:r>
              <a:rPr lang="es-ES" sz="1800" dirty="0">
                <a:effectLst/>
                <a:latin typeface="Calibri" panose="020F0502020204030204" pitchFamily="34" charset="0"/>
                <a:ea typeface="Calibri" panose="020F0502020204030204" pitchFamily="34" charset="0"/>
                <a:cs typeface="Times New Roman" panose="02020603050405020304" pitchFamily="18" charset="0"/>
              </a:rPr>
              <a:t> en los diferentes parques,                                                       observándose como el parque de Llodio comporta                                                                  casi la mitad del total de estas actuaciones,                                                                               144 del total (353).</a:t>
            </a:r>
          </a:p>
          <a:p>
            <a:pPr marL="0" indent="0" algn="just">
              <a:lnSpc>
                <a:spcPct val="115000"/>
              </a:lnSpc>
              <a:spcAft>
                <a:spcPts val="1000"/>
              </a:spcAft>
              <a:buNone/>
            </a:pPr>
            <a:endParaRPr lang="es-ES" b="1" dirty="0">
              <a:latin typeface="Arial" panose="020B0604020202020204" pitchFamily="34" charset="0"/>
              <a:ea typeface="Calibri" panose="020F0502020204030204" pitchFamily="34" charset="0"/>
              <a:cs typeface="Arial" panose="020B0604020202020204" pitchFamily="34" charset="0"/>
            </a:endParaRPr>
          </a:p>
        </p:txBody>
      </p:sp>
      <p:pic>
        <p:nvPicPr>
          <p:cNvPr id="7" name="Imagen 6" descr="Gráfico, Gráfico circular&#10;&#10;Descripción generada automáticamente">
            <a:extLst>
              <a:ext uri="{FF2B5EF4-FFF2-40B4-BE49-F238E27FC236}">
                <a16:creationId xmlns:a16="http://schemas.microsoft.com/office/drawing/2014/main" id="{AA092FD5-BED2-E781-DC58-66F2B83C8082}"/>
              </a:ext>
            </a:extLst>
          </p:cNvPr>
          <p:cNvPicPr>
            <a:picLocks noChangeAspect="1"/>
          </p:cNvPicPr>
          <p:nvPr/>
        </p:nvPicPr>
        <p:blipFill>
          <a:blip r:embed="rId3"/>
          <a:stretch>
            <a:fillRect/>
          </a:stretch>
        </p:blipFill>
        <p:spPr>
          <a:xfrm>
            <a:off x="6803545" y="3429000"/>
            <a:ext cx="4924993" cy="2958571"/>
          </a:xfrm>
          <a:prstGeom prst="rect">
            <a:avLst/>
          </a:prstGeom>
        </p:spPr>
      </p:pic>
    </p:spTree>
    <p:extLst>
      <p:ext uri="{BB962C8B-B14F-4D97-AF65-F5344CB8AC3E}">
        <p14:creationId xmlns:p14="http://schemas.microsoft.com/office/powerpoint/2010/main" val="436675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76769" y="470429"/>
            <a:ext cx="5822202" cy="840244"/>
          </a:xfrm>
        </p:spPr>
        <p:txBody>
          <a:bodyPr/>
          <a:lstStyle/>
          <a:p>
            <a:r>
              <a:rPr lang="es-ES" sz="2800" b="1" dirty="0"/>
              <a:t>5.- </a:t>
            </a:r>
            <a:r>
              <a:rPr lang="es-ES" sz="2800" b="1" dirty="0">
                <a:latin typeface="Arial" panose="020B0604020202020204" pitchFamily="34" charset="0"/>
                <a:cs typeface="Arial" panose="020B0604020202020204" pitchFamily="34" charset="0"/>
              </a:rPr>
              <a:t>ACTIVIDAD OPERATIVA</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p:txBody>
          <a:bodyPr/>
          <a:lstStyle/>
          <a:p>
            <a:fld id="{6D22F896-40B5-4ADD-8801-0D06FADFA095}" type="slidenum">
              <a:rPr lang="en-US" smtClean="0"/>
              <a:t>17</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5" name="Marcador de contenido 2">
            <a:extLst>
              <a:ext uri="{FF2B5EF4-FFF2-40B4-BE49-F238E27FC236}">
                <a16:creationId xmlns:a16="http://schemas.microsoft.com/office/drawing/2014/main" id="{B26E9AD6-2DA4-4D30-456A-532200DC2B5C}"/>
              </a:ext>
            </a:extLst>
          </p:cNvPr>
          <p:cNvSpPr txBox="1">
            <a:spLocks/>
          </p:cNvSpPr>
          <p:nvPr/>
        </p:nvSpPr>
        <p:spPr>
          <a:xfrm>
            <a:off x="1442358" y="1463749"/>
            <a:ext cx="8915400" cy="1723053"/>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a:lnSpc>
                <a:spcPct val="115000"/>
              </a:lnSpc>
              <a:spcAft>
                <a:spcPts val="1000"/>
              </a:spcAft>
              <a:buNone/>
            </a:pPr>
            <a:r>
              <a:rPr lang="es-ES" b="1" dirty="0">
                <a:latin typeface="Arial" panose="020B0604020202020204" pitchFamily="34" charset="0"/>
                <a:ea typeface="Calibri" panose="020F0502020204030204" pitchFamily="34" charset="0"/>
                <a:cs typeface="Arial" panose="020B0604020202020204" pitchFamily="34" charset="0"/>
              </a:rPr>
              <a:t>INCENDIOS</a:t>
            </a:r>
          </a:p>
          <a:p>
            <a:pPr algn="just">
              <a:lnSpc>
                <a:spcPct val="115000"/>
              </a:lnSpc>
              <a:spcAft>
                <a:spcPts val="1000"/>
              </a:spcAft>
            </a:pPr>
            <a:endParaRPr lang="es-ES"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Aft>
                <a:spcPts val="1000"/>
              </a:spcAft>
            </a:pPr>
            <a:endParaRPr lang="es-ES"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Aft>
                <a:spcPts val="1000"/>
              </a:spcAft>
            </a:pPr>
            <a:endParaRPr lang="es-ES"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Aft>
                <a:spcPts val="1000"/>
              </a:spcAft>
            </a:pPr>
            <a:endParaRPr lang="es-ES"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Aft>
                <a:spcPts val="1000"/>
              </a:spcAft>
            </a:pPr>
            <a:endParaRPr lang="es-ES" dirty="0">
              <a:latin typeface="Arial" panose="020B0604020202020204" pitchFamily="34" charset="0"/>
              <a:ea typeface="Calibri" panose="020F0502020204030204" pitchFamily="34" charset="0"/>
              <a:cs typeface="Arial" panose="020B0604020202020204" pitchFamily="34" charset="0"/>
            </a:endParaRPr>
          </a:p>
          <a:p>
            <a:pPr marL="0" indent="0" algn="just">
              <a:lnSpc>
                <a:spcPct val="115000"/>
              </a:lnSpc>
              <a:spcAft>
                <a:spcPts val="1000"/>
              </a:spcAft>
              <a:buNone/>
            </a:pPr>
            <a:endParaRPr lang="es-ES" dirty="0">
              <a:latin typeface="Arial" panose="020B0604020202020204" pitchFamily="34" charset="0"/>
              <a:ea typeface="Calibri" panose="020F0502020204030204" pitchFamily="34" charset="0"/>
              <a:cs typeface="Arial" panose="020B0604020202020204" pitchFamily="34" charset="0"/>
            </a:endParaRPr>
          </a:p>
        </p:txBody>
      </p:sp>
      <p:pic>
        <p:nvPicPr>
          <p:cNvPr id="8" name="Imagen 7" descr="Gráfico, Gráfico de barras&#10;&#10;Descripción generada automáticamente">
            <a:extLst>
              <a:ext uri="{FF2B5EF4-FFF2-40B4-BE49-F238E27FC236}">
                <a16:creationId xmlns:a16="http://schemas.microsoft.com/office/drawing/2014/main" id="{6B747FD4-A471-8614-76E9-1516AFE3EB8A}"/>
              </a:ext>
            </a:extLst>
          </p:cNvPr>
          <p:cNvPicPr>
            <a:picLocks noChangeAspect="1"/>
          </p:cNvPicPr>
          <p:nvPr/>
        </p:nvPicPr>
        <p:blipFill>
          <a:blip r:embed="rId3"/>
          <a:stretch>
            <a:fillRect/>
          </a:stretch>
        </p:blipFill>
        <p:spPr>
          <a:xfrm>
            <a:off x="3233660" y="1659463"/>
            <a:ext cx="6252579" cy="4584468"/>
          </a:xfrm>
          <a:prstGeom prst="rect">
            <a:avLst/>
          </a:prstGeom>
        </p:spPr>
      </p:pic>
    </p:spTree>
    <p:extLst>
      <p:ext uri="{BB962C8B-B14F-4D97-AF65-F5344CB8AC3E}">
        <p14:creationId xmlns:p14="http://schemas.microsoft.com/office/powerpoint/2010/main" val="2632695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76769" y="470429"/>
            <a:ext cx="5822202" cy="840244"/>
          </a:xfrm>
        </p:spPr>
        <p:txBody>
          <a:bodyPr/>
          <a:lstStyle/>
          <a:p>
            <a:r>
              <a:rPr lang="es-ES" sz="2800" b="1" dirty="0"/>
              <a:t>5.- </a:t>
            </a:r>
            <a:r>
              <a:rPr lang="es-ES" sz="2800" b="1" dirty="0">
                <a:latin typeface="Arial" panose="020B0604020202020204" pitchFamily="34" charset="0"/>
                <a:cs typeface="Arial" panose="020B0604020202020204" pitchFamily="34" charset="0"/>
              </a:rPr>
              <a:t>ACTIVIDAD OPERATIVA</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p:txBody>
          <a:bodyPr/>
          <a:lstStyle/>
          <a:p>
            <a:fld id="{6D22F896-40B5-4ADD-8801-0D06FADFA095}" type="slidenum">
              <a:rPr lang="en-US" smtClean="0"/>
              <a:t>18</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5" name="Marcador de contenido 2">
            <a:extLst>
              <a:ext uri="{FF2B5EF4-FFF2-40B4-BE49-F238E27FC236}">
                <a16:creationId xmlns:a16="http://schemas.microsoft.com/office/drawing/2014/main" id="{B26E9AD6-2DA4-4D30-456A-532200DC2B5C}"/>
              </a:ext>
            </a:extLst>
          </p:cNvPr>
          <p:cNvSpPr txBox="1">
            <a:spLocks/>
          </p:cNvSpPr>
          <p:nvPr/>
        </p:nvSpPr>
        <p:spPr>
          <a:xfrm>
            <a:off x="1442357" y="1463749"/>
            <a:ext cx="9633080" cy="2755631"/>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a:lnSpc>
                <a:spcPct val="115000"/>
              </a:lnSpc>
              <a:spcAft>
                <a:spcPts val="1000"/>
              </a:spcAft>
              <a:buNone/>
            </a:pPr>
            <a:r>
              <a:rPr lang="es-ES" b="1" dirty="0">
                <a:latin typeface="Arial" panose="020B0604020202020204" pitchFamily="34" charset="0"/>
                <a:ea typeface="Calibri" panose="020F0502020204030204" pitchFamily="34" charset="0"/>
                <a:cs typeface="Arial" panose="020B0604020202020204" pitchFamily="34" charset="0"/>
              </a:rPr>
              <a:t>RESCATE AUXILIO PERSONAS</a:t>
            </a:r>
          </a:p>
          <a:p>
            <a:pPr algn="just">
              <a:lnSpc>
                <a:spcPct val="115000"/>
              </a:lnSpc>
              <a:spcAft>
                <a:spcPts val="1000"/>
              </a:spcAft>
            </a:pPr>
            <a:r>
              <a:rPr lang="es-ES" dirty="0">
                <a:latin typeface="Calibri" panose="020F0502020204030204" pitchFamily="34" charset="0"/>
                <a:ea typeface="Calibri" panose="020F0502020204030204" pitchFamily="34" charset="0"/>
                <a:cs typeface="Times New Roman" panose="02020603050405020304" pitchFamily="18" charset="0"/>
              </a:rPr>
              <a:t>El porcentaje de esta tipología supone el 10% del total de actuaciones realizadas en 2022 (245 actuaciones) englobando las actuaciones de rescate en montaña, accidente laboral, búsqueda de personas desaparecidas, apoyo en movilización de personas en entorno de difícil transito …</a:t>
            </a:r>
          </a:p>
        </p:txBody>
      </p:sp>
      <p:pic>
        <p:nvPicPr>
          <p:cNvPr id="10" name="Imagen 9">
            <a:extLst>
              <a:ext uri="{FF2B5EF4-FFF2-40B4-BE49-F238E27FC236}">
                <a16:creationId xmlns:a16="http://schemas.microsoft.com/office/drawing/2014/main" id="{0DC17A12-1693-9F5D-4714-E920A3FBDE66}"/>
              </a:ext>
            </a:extLst>
          </p:cNvPr>
          <p:cNvPicPr>
            <a:picLocks noChangeAspect="1"/>
          </p:cNvPicPr>
          <p:nvPr/>
        </p:nvPicPr>
        <p:blipFill>
          <a:blip r:embed="rId3"/>
          <a:stretch>
            <a:fillRect/>
          </a:stretch>
        </p:blipFill>
        <p:spPr>
          <a:xfrm>
            <a:off x="7416999" y="3743174"/>
            <a:ext cx="4060288" cy="3042168"/>
          </a:xfrm>
          <a:prstGeom prst="rect">
            <a:avLst/>
          </a:prstGeom>
          <a:ln w="28575">
            <a:solidFill>
              <a:srgbClr val="FF0000"/>
            </a:solidFill>
          </a:ln>
        </p:spPr>
      </p:pic>
      <p:pic>
        <p:nvPicPr>
          <p:cNvPr id="7" name="Imagen 6" descr="Gráfico&#10;&#10;Descripción generada automáticamente">
            <a:extLst>
              <a:ext uri="{FF2B5EF4-FFF2-40B4-BE49-F238E27FC236}">
                <a16:creationId xmlns:a16="http://schemas.microsoft.com/office/drawing/2014/main" id="{7821F841-EBAE-3B1A-E0BB-161FBC22DEDA}"/>
              </a:ext>
            </a:extLst>
          </p:cNvPr>
          <p:cNvPicPr>
            <a:picLocks noChangeAspect="1"/>
          </p:cNvPicPr>
          <p:nvPr/>
        </p:nvPicPr>
        <p:blipFill>
          <a:blip r:embed="rId4"/>
          <a:stretch>
            <a:fillRect/>
          </a:stretch>
        </p:blipFill>
        <p:spPr>
          <a:xfrm>
            <a:off x="2056043" y="3815832"/>
            <a:ext cx="4819337" cy="2896853"/>
          </a:xfrm>
          <a:prstGeom prst="rect">
            <a:avLst/>
          </a:prstGeom>
        </p:spPr>
      </p:pic>
    </p:spTree>
    <p:extLst>
      <p:ext uri="{BB962C8B-B14F-4D97-AF65-F5344CB8AC3E}">
        <p14:creationId xmlns:p14="http://schemas.microsoft.com/office/powerpoint/2010/main" val="2641774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76769" y="470429"/>
            <a:ext cx="5822202" cy="840244"/>
          </a:xfrm>
        </p:spPr>
        <p:txBody>
          <a:bodyPr/>
          <a:lstStyle/>
          <a:p>
            <a:r>
              <a:rPr lang="es-ES" sz="2800" b="1" dirty="0"/>
              <a:t>5.- </a:t>
            </a:r>
            <a:r>
              <a:rPr lang="es-ES" sz="2800" b="1" dirty="0">
                <a:latin typeface="Arial" panose="020B0604020202020204" pitchFamily="34" charset="0"/>
                <a:cs typeface="Arial" panose="020B0604020202020204" pitchFamily="34" charset="0"/>
              </a:rPr>
              <a:t>ACTIVIDAD OPERATIVA</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p:txBody>
          <a:bodyPr/>
          <a:lstStyle/>
          <a:p>
            <a:fld id="{6D22F896-40B5-4ADD-8801-0D06FADFA095}" type="slidenum">
              <a:rPr lang="en-US" smtClean="0"/>
              <a:t>19</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5" name="Marcador de contenido 2">
            <a:extLst>
              <a:ext uri="{FF2B5EF4-FFF2-40B4-BE49-F238E27FC236}">
                <a16:creationId xmlns:a16="http://schemas.microsoft.com/office/drawing/2014/main" id="{B26E9AD6-2DA4-4D30-456A-532200DC2B5C}"/>
              </a:ext>
            </a:extLst>
          </p:cNvPr>
          <p:cNvSpPr txBox="1">
            <a:spLocks/>
          </p:cNvSpPr>
          <p:nvPr/>
        </p:nvSpPr>
        <p:spPr>
          <a:xfrm>
            <a:off x="1442357" y="1463749"/>
            <a:ext cx="9633080" cy="2755631"/>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a:lnSpc>
                <a:spcPct val="115000"/>
              </a:lnSpc>
              <a:spcAft>
                <a:spcPts val="1000"/>
              </a:spcAft>
              <a:buNone/>
            </a:pPr>
            <a:r>
              <a:rPr lang="es-ES" b="1" dirty="0">
                <a:latin typeface="Arial" panose="020B0604020202020204" pitchFamily="34" charset="0"/>
                <a:ea typeface="Calibri" panose="020F0502020204030204" pitchFamily="34" charset="0"/>
                <a:cs typeface="Arial" panose="020B0604020202020204" pitchFamily="34" charset="0"/>
              </a:rPr>
              <a:t>ASISTENCIAS TECNICAS y VARIOS</a:t>
            </a:r>
          </a:p>
          <a:p>
            <a:pPr algn="just">
              <a:lnSpc>
                <a:spcPct val="115000"/>
              </a:lnSpc>
              <a:spcAft>
                <a:spcPts val="1000"/>
              </a:spcAft>
            </a:pPr>
            <a:r>
              <a:rPr lang="es-ES" dirty="0">
                <a:latin typeface="Calibri" panose="020F0502020204030204" pitchFamily="34" charset="0"/>
                <a:ea typeface="Calibri" panose="020F0502020204030204" pitchFamily="34" charset="0"/>
                <a:cs typeface="Times New Roman" panose="02020603050405020304" pitchFamily="18" charset="0"/>
              </a:rPr>
              <a:t>En este apartado incluiríamos achiques, actuaciones con gas (fuga de gas) o intervenciones en el ámbito de las mercancías peligrosas.</a:t>
            </a:r>
          </a:p>
        </p:txBody>
      </p:sp>
      <p:pic>
        <p:nvPicPr>
          <p:cNvPr id="9" name="Imagen 8">
            <a:extLst>
              <a:ext uri="{FF2B5EF4-FFF2-40B4-BE49-F238E27FC236}">
                <a16:creationId xmlns:a16="http://schemas.microsoft.com/office/drawing/2014/main" id="{937BBC56-D81C-7854-CE89-DC8CB5E71C6F}"/>
              </a:ext>
            </a:extLst>
          </p:cNvPr>
          <p:cNvPicPr>
            <a:picLocks noChangeAspect="1"/>
          </p:cNvPicPr>
          <p:nvPr/>
        </p:nvPicPr>
        <p:blipFill>
          <a:blip r:embed="rId3"/>
          <a:stretch>
            <a:fillRect/>
          </a:stretch>
        </p:blipFill>
        <p:spPr>
          <a:xfrm>
            <a:off x="6822332" y="2570949"/>
            <a:ext cx="3475021" cy="1944793"/>
          </a:xfrm>
          <a:prstGeom prst="rect">
            <a:avLst/>
          </a:prstGeom>
          <a:ln w="28575">
            <a:solidFill>
              <a:srgbClr val="FF0000"/>
            </a:solidFill>
          </a:ln>
        </p:spPr>
      </p:pic>
      <p:pic>
        <p:nvPicPr>
          <p:cNvPr id="7" name="Imagen 6">
            <a:extLst>
              <a:ext uri="{FF2B5EF4-FFF2-40B4-BE49-F238E27FC236}">
                <a16:creationId xmlns:a16="http://schemas.microsoft.com/office/drawing/2014/main" id="{0332C732-57D1-DCD6-B7B4-9A8B8F54815A}"/>
              </a:ext>
            </a:extLst>
          </p:cNvPr>
          <p:cNvPicPr>
            <a:picLocks noChangeAspect="1"/>
          </p:cNvPicPr>
          <p:nvPr/>
        </p:nvPicPr>
        <p:blipFill>
          <a:blip r:embed="rId4"/>
          <a:stretch>
            <a:fillRect/>
          </a:stretch>
        </p:blipFill>
        <p:spPr>
          <a:xfrm>
            <a:off x="9345444" y="4219380"/>
            <a:ext cx="2442749" cy="2559866"/>
          </a:xfrm>
          <a:prstGeom prst="rect">
            <a:avLst/>
          </a:prstGeom>
          <a:ln w="28575">
            <a:solidFill>
              <a:srgbClr val="FF0000"/>
            </a:solidFill>
          </a:ln>
        </p:spPr>
      </p:pic>
      <p:pic>
        <p:nvPicPr>
          <p:cNvPr id="10" name="Imagen 9" descr="Gráfico, Gráfico de barras&#10;&#10;Descripción generada automáticamente">
            <a:extLst>
              <a:ext uri="{FF2B5EF4-FFF2-40B4-BE49-F238E27FC236}">
                <a16:creationId xmlns:a16="http://schemas.microsoft.com/office/drawing/2014/main" id="{0AB1FA4E-0956-8180-9216-F3E14A33F00C}"/>
              </a:ext>
            </a:extLst>
          </p:cNvPr>
          <p:cNvPicPr>
            <a:picLocks noChangeAspect="1"/>
          </p:cNvPicPr>
          <p:nvPr/>
        </p:nvPicPr>
        <p:blipFill>
          <a:blip r:embed="rId5"/>
          <a:stretch>
            <a:fillRect/>
          </a:stretch>
        </p:blipFill>
        <p:spPr>
          <a:xfrm>
            <a:off x="1842166" y="2841564"/>
            <a:ext cx="4889197" cy="2937067"/>
          </a:xfrm>
          <a:prstGeom prst="rect">
            <a:avLst/>
          </a:prstGeom>
        </p:spPr>
      </p:pic>
    </p:spTree>
    <p:extLst>
      <p:ext uri="{BB962C8B-B14F-4D97-AF65-F5344CB8AC3E}">
        <p14:creationId xmlns:p14="http://schemas.microsoft.com/office/powerpoint/2010/main" val="2230903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E0E768-D20E-532F-7B2B-90A1FA07D938}"/>
              </a:ext>
            </a:extLst>
          </p:cNvPr>
          <p:cNvSpPr>
            <a:spLocks noGrp="1"/>
          </p:cNvSpPr>
          <p:nvPr>
            <p:ph type="title"/>
          </p:nvPr>
        </p:nvSpPr>
        <p:spPr>
          <a:xfrm>
            <a:off x="4911959" y="176451"/>
            <a:ext cx="3506788" cy="1107233"/>
          </a:xfrm>
        </p:spPr>
        <p:txBody>
          <a:bodyPr>
            <a:normAutofit/>
          </a:bodyPr>
          <a:lstStyle/>
          <a:p>
            <a:pPr algn="ctr"/>
            <a:r>
              <a:rPr lang="es-ES" sz="3600" b="1" dirty="0"/>
              <a:t>INDICE</a:t>
            </a:r>
          </a:p>
        </p:txBody>
      </p:sp>
      <p:sp>
        <p:nvSpPr>
          <p:cNvPr id="3" name="Marcador de texto 2">
            <a:extLst>
              <a:ext uri="{FF2B5EF4-FFF2-40B4-BE49-F238E27FC236}">
                <a16:creationId xmlns:a16="http://schemas.microsoft.com/office/drawing/2014/main" id="{4D5F0DD4-C0CE-9D81-65A3-A43A3626943B}"/>
              </a:ext>
            </a:extLst>
          </p:cNvPr>
          <p:cNvSpPr>
            <a:spLocks noGrp="1"/>
          </p:cNvSpPr>
          <p:nvPr>
            <p:ph type="body" idx="1"/>
          </p:nvPr>
        </p:nvSpPr>
        <p:spPr>
          <a:xfrm>
            <a:off x="2626534" y="1501705"/>
            <a:ext cx="8915399" cy="4961821"/>
          </a:xfrm>
        </p:spPr>
        <p:txBody>
          <a:bodyPr>
            <a:normAutofit/>
          </a:bodyPr>
          <a:lstStyle/>
          <a:p>
            <a:r>
              <a:rPr lang="es-ES" dirty="0">
                <a:latin typeface="Arial" panose="020B0604020202020204" pitchFamily="34" charset="0"/>
                <a:cs typeface="Arial" panose="020B0604020202020204" pitchFamily="34" charset="0"/>
              </a:rPr>
              <a:t>     INTRODUCCION </a:t>
            </a:r>
          </a:p>
          <a:p>
            <a:pPr marL="342900" indent="-342900">
              <a:buFont typeface="+mj-lt"/>
              <a:buAutoNum type="arabicPeriod"/>
            </a:pPr>
            <a:r>
              <a:rPr lang="es-ES" dirty="0">
                <a:latin typeface="Arial" panose="020B0604020202020204" pitchFamily="34" charset="0"/>
                <a:cs typeface="Arial" panose="020B0604020202020204" pitchFamily="34" charset="0"/>
              </a:rPr>
              <a:t>ORGANIGRAMA</a:t>
            </a:r>
          </a:p>
          <a:p>
            <a:pPr marL="342900" indent="-342900">
              <a:buFont typeface="+mj-lt"/>
              <a:buAutoNum type="arabicPeriod"/>
            </a:pPr>
            <a:r>
              <a:rPr lang="es-ES" dirty="0">
                <a:latin typeface="Arial" panose="020B0604020202020204" pitchFamily="34" charset="0"/>
                <a:cs typeface="Arial" panose="020B0604020202020204" pitchFamily="34" charset="0"/>
              </a:rPr>
              <a:t>EJECUCION PRESUPUESTARIA</a:t>
            </a:r>
          </a:p>
          <a:p>
            <a:pPr marL="342900" indent="-342900">
              <a:buFont typeface="+mj-lt"/>
              <a:buAutoNum type="arabicPeriod"/>
            </a:pPr>
            <a:r>
              <a:rPr lang="es-ES" dirty="0">
                <a:latin typeface="Arial" panose="020B0604020202020204" pitchFamily="34" charset="0"/>
                <a:cs typeface="Arial" panose="020B0604020202020204" pitchFamily="34" charset="0"/>
              </a:rPr>
              <a:t>ACTUACIONES EN MATERIA DE PERSONAL</a:t>
            </a:r>
          </a:p>
          <a:p>
            <a:pPr marL="342900" indent="-342900">
              <a:buFont typeface="+mj-lt"/>
              <a:buAutoNum type="arabicPeriod"/>
            </a:pPr>
            <a:r>
              <a:rPr lang="es-ES" dirty="0">
                <a:latin typeface="Arial" panose="020B0604020202020204" pitchFamily="34" charset="0"/>
                <a:cs typeface="Arial" panose="020B0604020202020204" pitchFamily="34" charset="0"/>
              </a:rPr>
              <a:t>ADQUISICIÓN DE BIENES Y REALIZACIÓN DE OBRAS</a:t>
            </a:r>
          </a:p>
          <a:p>
            <a:pPr marL="342900" indent="-342900">
              <a:buFont typeface="+mj-lt"/>
              <a:buAutoNum type="arabicPeriod"/>
            </a:pPr>
            <a:r>
              <a:rPr lang="es-ES" dirty="0">
                <a:latin typeface="Arial" panose="020B0604020202020204" pitchFamily="34" charset="0"/>
                <a:cs typeface="Arial" panose="020B0604020202020204" pitchFamily="34" charset="0"/>
                <a:hlinkClick r:id="rId2" action="ppaction://hlinksldjump"/>
              </a:rPr>
              <a:t>ACTIVIDAD OPERATIVA</a:t>
            </a:r>
            <a:endParaRPr lang="es-ES" dirty="0">
              <a:latin typeface="Arial" panose="020B0604020202020204" pitchFamily="34" charset="0"/>
              <a:cs typeface="Arial" panose="020B0604020202020204" pitchFamily="34" charset="0"/>
            </a:endParaRPr>
          </a:p>
          <a:p>
            <a:pPr marL="342900" indent="-342900">
              <a:buFont typeface="+mj-lt"/>
              <a:buAutoNum type="arabicPeriod"/>
            </a:pPr>
            <a:r>
              <a:rPr lang="es-ES" dirty="0">
                <a:latin typeface="Arial" panose="020B0604020202020204" pitchFamily="34" charset="0"/>
                <a:cs typeface="Arial" panose="020B0604020202020204" pitchFamily="34" charset="0"/>
              </a:rPr>
              <a:t>FORMACIÓN Y CAPACITACIÓN</a:t>
            </a:r>
          </a:p>
          <a:p>
            <a:pPr marL="342900" indent="-342900">
              <a:buFont typeface="+mj-lt"/>
              <a:buAutoNum type="arabicPeriod"/>
            </a:pPr>
            <a:r>
              <a:rPr lang="es-ES" dirty="0">
                <a:latin typeface="Arial" panose="020B0604020202020204" pitchFamily="34" charset="0"/>
                <a:cs typeface="Arial" panose="020B0604020202020204" pitchFamily="34" charset="0"/>
              </a:rPr>
              <a:t>ACTIVIDAD PARA LA MEJORA DE LA SALUD Y LA SEGURIDAD</a:t>
            </a:r>
          </a:p>
          <a:p>
            <a:pPr marL="342900" indent="-342900">
              <a:buFont typeface="+mj-lt"/>
              <a:buAutoNum type="arabicPeriod"/>
            </a:pPr>
            <a:r>
              <a:rPr lang="es-ES" dirty="0">
                <a:latin typeface="Arial" panose="020B0604020202020204" pitchFamily="34" charset="0"/>
                <a:cs typeface="Arial" panose="020B0604020202020204" pitchFamily="34" charset="0"/>
              </a:rPr>
              <a:t>ACCIONES EN CAMPO DE LA PLANIFICACIÓN </a:t>
            </a:r>
          </a:p>
          <a:p>
            <a:pPr marL="342900" indent="-342900">
              <a:buFont typeface="+mj-lt"/>
              <a:buAutoNum type="arabicPeriod"/>
            </a:pPr>
            <a:r>
              <a:rPr lang="es-ES" dirty="0">
                <a:latin typeface="Arial" panose="020B0604020202020204" pitchFamily="34" charset="0"/>
                <a:cs typeface="Arial" panose="020B0604020202020204" pitchFamily="34" charset="0"/>
              </a:rPr>
              <a:t>ACTIVIDAD EN MATERIA DE PREVENCIÓN Y DIVULGACIÓN</a:t>
            </a:r>
          </a:p>
          <a:p>
            <a:pPr marL="342900" indent="-342900">
              <a:buFont typeface="+mj-lt"/>
              <a:buAutoNum type="arabicPeriod"/>
            </a:pPr>
            <a:r>
              <a:rPr lang="es-ES" dirty="0">
                <a:latin typeface="Arial" panose="020B0604020202020204" pitchFamily="34" charset="0"/>
                <a:cs typeface="Arial" panose="020B0604020202020204" pitchFamily="34" charset="0"/>
              </a:rPr>
              <a:t>COORDINACIÓN CON OTRAS AGENCIAS Y ORGANIZACIONES</a:t>
            </a:r>
          </a:p>
          <a:p>
            <a:pPr marL="342900" indent="-342900">
              <a:buFont typeface="+mj-lt"/>
              <a:buAutoNum type="arabicPeriod"/>
            </a:pPr>
            <a:r>
              <a:rPr lang="es-ES" dirty="0">
                <a:latin typeface="Arial" panose="020B0604020202020204" pitchFamily="34" charset="0"/>
                <a:cs typeface="Arial" panose="020B0604020202020204" pitchFamily="34" charset="0"/>
              </a:rPr>
              <a:t>PREVENCIÓN URBANA Y EDIFICATORIA</a:t>
            </a:r>
          </a:p>
        </p:txBody>
      </p:sp>
      <p:sp>
        <p:nvSpPr>
          <p:cNvPr id="4" name="Marcador de número de diapositiva 3">
            <a:extLst>
              <a:ext uri="{FF2B5EF4-FFF2-40B4-BE49-F238E27FC236}">
                <a16:creationId xmlns:a16="http://schemas.microsoft.com/office/drawing/2014/main" id="{655B8BBE-591F-1BF8-0F20-5D99C31233D1}"/>
              </a:ext>
            </a:extLst>
          </p:cNvPr>
          <p:cNvSpPr>
            <a:spLocks noGrp="1"/>
          </p:cNvSpPr>
          <p:nvPr>
            <p:ph type="sldNum" sz="quarter" idx="12"/>
          </p:nvPr>
        </p:nvSpPr>
        <p:spPr/>
        <p:txBody>
          <a:bodyPr/>
          <a:lstStyle/>
          <a:p>
            <a:fld id="{6D22F896-40B5-4ADD-8801-0D06FADFA095}" type="slidenum">
              <a:rPr lang="en-US" smtClean="0"/>
              <a:pPr/>
              <a:t>2</a:t>
            </a:fld>
            <a:endParaRPr lang="en-US" dirty="0"/>
          </a:p>
        </p:txBody>
      </p:sp>
      <p:pic>
        <p:nvPicPr>
          <p:cNvPr id="5" name="Imagen 4">
            <a:extLst>
              <a:ext uri="{FF2B5EF4-FFF2-40B4-BE49-F238E27FC236}">
                <a16:creationId xmlns:a16="http://schemas.microsoft.com/office/drawing/2014/main" id="{3EC64778-EE7E-CAAC-DF4D-DCB63B9BEA2F}"/>
              </a:ext>
            </a:extLst>
          </p:cNvPr>
          <p:cNvPicPr>
            <a:picLocks noChangeAspect="1"/>
          </p:cNvPicPr>
          <p:nvPr/>
        </p:nvPicPr>
        <p:blipFill>
          <a:blip r:embed="rId3"/>
          <a:stretch>
            <a:fillRect/>
          </a:stretch>
        </p:blipFill>
        <p:spPr>
          <a:xfrm>
            <a:off x="11192169" y="0"/>
            <a:ext cx="999831" cy="999831"/>
          </a:xfrm>
          <a:prstGeom prst="rect">
            <a:avLst/>
          </a:prstGeom>
        </p:spPr>
      </p:pic>
    </p:spTree>
    <p:extLst>
      <p:ext uri="{BB962C8B-B14F-4D97-AF65-F5344CB8AC3E}">
        <p14:creationId xmlns:p14="http://schemas.microsoft.com/office/powerpoint/2010/main" val="28221099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76769" y="470429"/>
            <a:ext cx="6298064" cy="840244"/>
          </a:xfrm>
        </p:spPr>
        <p:txBody>
          <a:bodyPr>
            <a:normAutofit/>
          </a:bodyPr>
          <a:lstStyle/>
          <a:p>
            <a:r>
              <a:rPr lang="es-ES" sz="2800" b="1" dirty="0"/>
              <a:t>6.- </a:t>
            </a:r>
            <a:r>
              <a:rPr lang="es-ES" sz="2800" b="1" dirty="0">
                <a:latin typeface="Arial" panose="020B0604020202020204" pitchFamily="34" charset="0"/>
                <a:cs typeface="Arial" panose="020B0604020202020204" pitchFamily="34" charset="0"/>
              </a:rPr>
              <a:t>FORMACION y CAPACITACION</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p:txBody>
          <a:bodyPr/>
          <a:lstStyle/>
          <a:p>
            <a:fld id="{6D22F896-40B5-4ADD-8801-0D06FADFA095}" type="slidenum">
              <a:rPr lang="en-US" smtClean="0"/>
              <a:t>20</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5" name="Marcador de contenido 2">
            <a:extLst>
              <a:ext uri="{FF2B5EF4-FFF2-40B4-BE49-F238E27FC236}">
                <a16:creationId xmlns:a16="http://schemas.microsoft.com/office/drawing/2014/main" id="{B26E9AD6-2DA4-4D30-456A-532200DC2B5C}"/>
              </a:ext>
            </a:extLst>
          </p:cNvPr>
          <p:cNvSpPr txBox="1">
            <a:spLocks/>
          </p:cNvSpPr>
          <p:nvPr/>
        </p:nvSpPr>
        <p:spPr>
          <a:xfrm>
            <a:off x="1559089" y="1152907"/>
            <a:ext cx="9633080" cy="2755631"/>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nSpc>
                <a:spcPct val="115000"/>
              </a:lnSpc>
              <a:spcAft>
                <a:spcPts val="1000"/>
              </a:spcAft>
            </a:pPr>
            <a:r>
              <a:rPr lang="es-ES" sz="1800" dirty="0">
                <a:effectLst/>
                <a:latin typeface="Calibri" panose="020F0502020204030204" pitchFamily="34" charset="0"/>
                <a:ea typeface="Calibri" panose="020F0502020204030204" pitchFamily="34" charset="0"/>
                <a:cs typeface="Times New Roman" panose="02020603050405020304" pitchFamily="18" charset="0"/>
              </a:rPr>
              <a:t>Las actividades de formación constituyen un factor clave para el mantenimiento y mejora de habilidades, así como  posibilitar un entorno de actividad más seguro.</a:t>
            </a:r>
          </a:p>
          <a:p>
            <a:pPr>
              <a:lnSpc>
                <a:spcPct val="115000"/>
              </a:lnSpc>
              <a:spcAft>
                <a:spcPts val="1000"/>
              </a:spcAft>
            </a:pPr>
            <a:r>
              <a:rPr lang="es-ES" sz="1800" dirty="0">
                <a:effectLst/>
                <a:latin typeface="Calibri" panose="020F0502020204030204" pitchFamily="34" charset="0"/>
                <a:ea typeface="Calibri" panose="020F0502020204030204" pitchFamily="34" charset="0"/>
                <a:cs typeface="Times New Roman" panose="02020603050405020304" pitchFamily="18" charset="0"/>
              </a:rPr>
              <a:t>Los tipos de actividad realizados en esta materia son los siguientes:</a:t>
            </a:r>
          </a:p>
          <a:p>
            <a:pPr lvl="1" algn="just">
              <a:lnSpc>
                <a:spcPct val="115000"/>
              </a:lnSpc>
              <a:buFont typeface="Wingdings" panose="05000000000000000000" pitchFamily="2" charset="2"/>
              <a:buChar char="Ø"/>
            </a:pPr>
            <a:r>
              <a:rPr lang="es-ES" sz="1800" b="1" dirty="0">
                <a:effectLst/>
                <a:latin typeface="Calibri" panose="020F0502020204030204" pitchFamily="34" charset="0"/>
                <a:ea typeface="Calibri" panose="020F0502020204030204" pitchFamily="34" charset="0"/>
                <a:cs typeface="Times New Roman" panose="02020603050405020304" pitchFamily="18" charset="0"/>
              </a:rPr>
              <a:t>Formación conducción 4x4 vehículos pesados</a:t>
            </a:r>
            <a:r>
              <a:rPr lang="es-ES" sz="1800" dirty="0">
                <a:effectLst/>
                <a:latin typeface="Calibri" panose="020F0502020204030204" pitchFamily="34" charset="0"/>
                <a:ea typeface="Calibri" panose="020F0502020204030204" pitchFamily="34" charset="0"/>
                <a:cs typeface="Times New Roman" panose="02020603050405020304" pitchFamily="18" charset="0"/>
              </a:rPr>
              <a:t>, para todo el personal operativo de cara a completar habilidades en la competencia forestal.</a:t>
            </a:r>
          </a:p>
          <a:p>
            <a:pPr lvl="1" algn="just">
              <a:lnSpc>
                <a:spcPct val="115000"/>
              </a:lnSpc>
              <a:buFont typeface="Wingdings" panose="05000000000000000000" pitchFamily="2" charset="2"/>
              <a:buChar char="Ø"/>
            </a:pPr>
            <a:r>
              <a:rPr lang="es-ES" sz="1800" b="1" dirty="0">
                <a:effectLst/>
                <a:latin typeface="Calibri" panose="020F0502020204030204" pitchFamily="34" charset="0"/>
                <a:ea typeface="Calibri" panose="020F0502020204030204" pitchFamily="34" charset="0"/>
                <a:cs typeface="Times New Roman" panose="02020603050405020304" pitchFamily="18" charset="0"/>
              </a:rPr>
              <a:t>Formación de mantenimiento de habilidades, </a:t>
            </a:r>
            <a:r>
              <a:rPr lang="es-ES" sz="1800" dirty="0">
                <a:effectLst/>
                <a:latin typeface="Calibri" panose="020F0502020204030204" pitchFamily="34" charset="0"/>
                <a:ea typeface="Calibri" panose="020F0502020204030204" pitchFamily="34" charset="0"/>
                <a:cs typeface="Times New Roman" panose="02020603050405020304" pitchFamily="18" charset="0"/>
              </a:rPr>
              <a:t>realizadas durante el turno de trabajo y programada con secuencias de actuación adecuadas a la estacionalidad de las incidencias (maniobras forestales antes de la campaña forestal, formación en Atención Sanitaria de Urgencias para todo el personal, …)</a:t>
            </a:r>
          </a:p>
          <a:p>
            <a:pPr lvl="1" algn="just">
              <a:lnSpc>
                <a:spcPct val="115000"/>
              </a:lnSpc>
              <a:buFont typeface="Wingdings" panose="05000000000000000000" pitchFamily="2" charset="2"/>
              <a:buChar char="Ø"/>
            </a:pPr>
            <a:r>
              <a:rPr lang="es-ES" sz="1800" b="1" dirty="0">
                <a:effectLst/>
                <a:latin typeface="Calibri" panose="020F0502020204030204" pitchFamily="34" charset="0"/>
                <a:ea typeface="Calibri" panose="020F0502020204030204" pitchFamily="34" charset="0"/>
                <a:cs typeface="Times New Roman" panose="02020603050405020304" pitchFamily="18" charset="0"/>
              </a:rPr>
              <a:t>Formación de perfeccionamiento y reciclaje</a:t>
            </a:r>
            <a:r>
              <a:rPr lang="es-ES" sz="1800" dirty="0">
                <a:effectLst/>
                <a:latin typeface="Calibri" panose="020F0502020204030204" pitchFamily="34" charset="0"/>
                <a:ea typeface="Calibri" panose="020F0502020204030204" pitchFamily="34" charset="0"/>
                <a:cs typeface="Times New Roman" panose="02020603050405020304" pitchFamily="18" charset="0"/>
              </a:rPr>
              <a:t>, encaminada a mejorar la capacidad operativa con novedades técnicas y reciclar procedimientos o tácticas (formación en GOM para mandos, DTE-C para Deltas, …)</a:t>
            </a:r>
          </a:p>
          <a:p>
            <a:pPr lvl="1" algn="just">
              <a:lnSpc>
                <a:spcPct val="115000"/>
              </a:lnSpc>
              <a:spcAft>
                <a:spcPts val="1000"/>
              </a:spcAft>
              <a:buFont typeface="Wingdings" panose="05000000000000000000" pitchFamily="2" charset="2"/>
              <a:buChar char="Ø"/>
            </a:pPr>
            <a:r>
              <a:rPr lang="es-ES" sz="1800" b="1" dirty="0">
                <a:effectLst/>
                <a:latin typeface="Calibri" panose="020F0502020204030204" pitchFamily="34" charset="0"/>
                <a:ea typeface="Calibri" panose="020F0502020204030204" pitchFamily="34" charset="0"/>
                <a:cs typeface="Times New Roman" panose="02020603050405020304" pitchFamily="18" charset="0"/>
              </a:rPr>
              <a:t>Formación en PRL</a:t>
            </a:r>
            <a:r>
              <a:rPr lang="es-ES" sz="1800" dirty="0">
                <a:effectLst/>
                <a:latin typeface="Calibri" panose="020F0502020204030204" pitchFamily="34" charset="0"/>
                <a:ea typeface="Calibri" panose="020F0502020204030204" pitchFamily="34" charset="0"/>
                <a:cs typeface="Times New Roman" panose="02020603050405020304" pitchFamily="18" charset="0"/>
              </a:rPr>
              <a:t>, destinada a personal de nuevo ingreso, así como específicamente en materias que se observan deficiencias en seguridad o se requiere especialización como es el caso de la formación en Recurso Preventivo</a:t>
            </a:r>
            <a:r>
              <a:rPr lang="es-ES" dirty="0">
                <a:effectLst/>
                <a:latin typeface="Calibri" panose="020F0502020204030204"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890553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76769" y="470429"/>
            <a:ext cx="6298064" cy="840244"/>
          </a:xfrm>
        </p:spPr>
        <p:txBody>
          <a:bodyPr>
            <a:normAutofit/>
          </a:bodyPr>
          <a:lstStyle/>
          <a:p>
            <a:r>
              <a:rPr lang="es-ES" sz="2800" b="1" dirty="0"/>
              <a:t>6.- </a:t>
            </a:r>
            <a:r>
              <a:rPr lang="es-ES" sz="2800" b="1" dirty="0">
                <a:latin typeface="Arial" panose="020B0604020202020204" pitchFamily="34" charset="0"/>
                <a:cs typeface="Arial" panose="020B0604020202020204" pitchFamily="34" charset="0"/>
              </a:rPr>
              <a:t>FORMACION y CAPACITACION</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p:txBody>
          <a:bodyPr/>
          <a:lstStyle/>
          <a:p>
            <a:fld id="{6D22F896-40B5-4ADD-8801-0D06FADFA095}" type="slidenum">
              <a:rPr lang="en-US" smtClean="0"/>
              <a:t>21</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5" name="Marcador de contenido 2">
            <a:extLst>
              <a:ext uri="{FF2B5EF4-FFF2-40B4-BE49-F238E27FC236}">
                <a16:creationId xmlns:a16="http://schemas.microsoft.com/office/drawing/2014/main" id="{B26E9AD6-2DA4-4D30-456A-532200DC2B5C}"/>
              </a:ext>
            </a:extLst>
          </p:cNvPr>
          <p:cNvSpPr txBox="1">
            <a:spLocks/>
          </p:cNvSpPr>
          <p:nvPr/>
        </p:nvSpPr>
        <p:spPr>
          <a:xfrm>
            <a:off x="1442357" y="1463749"/>
            <a:ext cx="9633080" cy="2755631"/>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nSpc>
                <a:spcPct val="115000"/>
              </a:lnSpc>
              <a:spcAft>
                <a:spcPts val="1000"/>
              </a:spcAft>
            </a:pPr>
            <a:r>
              <a:rPr lang="es-ES" dirty="0">
                <a:latin typeface="Calibri" panose="020F0502020204030204" pitchFamily="34" charset="0"/>
                <a:ea typeface="Calibri" panose="020F0502020204030204" pitchFamily="34" charset="0"/>
                <a:cs typeface="Times New Roman" panose="02020603050405020304" pitchFamily="18" charset="0"/>
              </a:rPr>
              <a:t>El c</a:t>
            </a:r>
            <a:r>
              <a:rPr lang="es-ES" sz="1800" dirty="0">
                <a:effectLst/>
                <a:latin typeface="Calibri" panose="020F0502020204030204" pitchFamily="34" charset="0"/>
                <a:ea typeface="Calibri" panose="020F0502020204030204" pitchFamily="34" charset="0"/>
                <a:cs typeface="Times New Roman" panose="02020603050405020304" pitchFamily="18" charset="0"/>
              </a:rPr>
              <a:t>ómputo de horas realizadas por tipología seria como sigue:</a:t>
            </a:r>
          </a:p>
          <a:p>
            <a:pPr>
              <a:lnSpc>
                <a:spcPct val="115000"/>
              </a:lnSpc>
              <a:spcAft>
                <a:spcPts val="1000"/>
              </a:spcAft>
            </a:pPr>
            <a:endParaRPr lang="es-E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Imagen 7">
            <a:extLst>
              <a:ext uri="{FF2B5EF4-FFF2-40B4-BE49-F238E27FC236}">
                <a16:creationId xmlns:a16="http://schemas.microsoft.com/office/drawing/2014/main" id="{AF98D2E3-BD50-A4F9-AB10-254DBD757249}"/>
              </a:ext>
            </a:extLst>
          </p:cNvPr>
          <p:cNvPicPr>
            <a:picLocks noChangeAspect="1"/>
          </p:cNvPicPr>
          <p:nvPr/>
        </p:nvPicPr>
        <p:blipFill>
          <a:blip r:embed="rId3"/>
          <a:stretch>
            <a:fillRect/>
          </a:stretch>
        </p:blipFill>
        <p:spPr>
          <a:xfrm>
            <a:off x="7700865" y="2574301"/>
            <a:ext cx="4383455" cy="3290158"/>
          </a:xfrm>
          <a:prstGeom prst="rect">
            <a:avLst/>
          </a:prstGeom>
          <a:ln w="28575">
            <a:solidFill>
              <a:srgbClr val="FF0000"/>
            </a:solidFill>
          </a:ln>
        </p:spPr>
      </p:pic>
      <p:pic>
        <p:nvPicPr>
          <p:cNvPr id="9" name="Imagen 8">
            <a:extLst>
              <a:ext uri="{FF2B5EF4-FFF2-40B4-BE49-F238E27FC236}">
                <a16:creationId xmlns:a16="http://schemas.microsoft.com/office/drawing/2014/main" id="{76D9D502-9B9A-E13B-92F5-9B1B28E4A3CC}"/>
              </a:ext>
            </a:extLst>
          </p:cNvPr>
          <p:cNvPicPr>
            <a:picLocks noChangeAspect="1"/>
          </p:cNvPicPr>
          <p:nvPr/>
        </p:nvPicPr>
        <p:blipFill>
          <a:blip r:embed="rId4"/>
          <a:stretch>
            <a:fillRect/>
          </a:stretch>
        </p:blipFill>
        <p:spPr>
          <a:xfrm>
            <a:off x="4973315" y="4476794"/>
            <a:ext cx="2982903" cy="2235413"/>
          </a:xfrm>
          <a:prstGeom prst="rect">
            <a:avLst/>
          </a:prstGeom>
          <a:ln w="28575">
            <a:solidFill>
              <a:srgbClr val="FF0000"/>
            </a:solidFill>
          </a:ln>
        </p:spPr>
      </p:pic>
      <p:pic>
        <p:nvPicPr>
          <p:cNvPr id="10" name="Imagen 9">
            <a:extLst>
              <a:ext uri="{FF2B5EF4-FFF2-40B4-BE49-F238E27FC236}">
                <a16:creationId xmlns:a16="http://schemas.microsoft.com/office/drawing/2014/main" id="{756B1A75-FACD-2F86-211B-44F3827C7A45}"/>
              </a:ext>
            </a:extLst>
          </p:cNvPr>
          <p:cNvPicPr>
            <a:picLocks noChangeAspect="1"/>
          </p:cNvPicPr>
          <p:nvPr/>
        </p:nvPicPr>
        <p:blipFill>
          <a:blip r:embed="rId5"/>
          <a:stretch>
            <a:fillRect/>
          </a:stretch>
        </p:blipFill>
        <p:spPr>
          <a:xfrm>
            <a:off x="2276769" y="2155845"/>
            <a:ext cx="5038725" cy="1924050"/>
          </a:xfrm>
          <a:prstGeom prst="rect">
            <a:avLst/>
          </a:prstGeom>
        </p:spPr>
      </p:pic>
    </p:spTree>
    <p:extLst>
      <p:ext uri="{BB962C8B-B14F-4D97-AF65-F5344CB8AC3E}">
        <p14:creationId xmlns:p14="http://schemas.microsoft.com/office/powerpoint/2010/main" val="1513520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76768" y="470429"/>
            <a:ext cx="6624635" cy="840244"/>
          </a:xfrm>
        </p:spPr>
        <p:txBody>
          <a:bodyPr>
            <a:normAutofit/>
          </a:bodyPr>
          <a:lstStyle/>
          <a:p>
            <a:r>
              <a:rPr lang="es-ES" sz="2800" b="1" dirty="0"/>
              <a:t>7.- </a:t>
            </a:r>
            <a:r>
              <a:rPr lang="es-ES" sz="2800" b="1" dirty="0">
                <a:latin typeface="Arial" panose="020B0604020202020204" pitchFamily="34" charset="0"/>
                <a:cs typeface="Arial" panose="020B0604020202020204" pitchFamily="34" charset="0"/>
              </a:rPr>
              <a:t>SEGURIDAD y SALUD LABORAL</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p:txBody>
          <a:bodyPr/>
          <a:lstStyle/>
          <a:p>
            <a:fld id="{6D22F896-40B5-4ADD-8801-0D06FADFA095}" type="slidenum">
              <a:rPr lang="en-US" smtClean="0"/>
              <a:t>22</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5" name="Marcador de contenido 2">
            <a:extLst>
              <a:ext uri="{FF2B5EF4-FFF2-40B4-BE49-F238E27FC236}">
                <a16:creationId xmlns:a16="http://schemas.microsoft.com/office/drawing/2014/main" id="{B26E9AD6-2DA4-4D30-456A-532200DC2B5C}"/>
              </a:ext>
            </a:extLst>
          </p:cNvPr>
          <p:cNvSpPr txBox="1">
            <a:spLocks/>
          </p:cNvSpPr>
          <p:nvPr/>
        </p:nvSpPr>
        <p:spPr>
          <a:xfrm>
            <a:off x="1505534" y="2554319"/>
            <a:ext cx="5738607" cy="1162004"/>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just">
              <a:lnSpc>
                <a:spcPct val="115000"/>
              </a:lnSpc>
              <a:spcAft>
                <a:spcPts val="1000"/>
              </a:spcAft>
            </a:pPr>
            <a:r>
              <a:rPr lang="es-ES" sz="1800" dirty="0">
                <a:effectLst/>
                <a:latin typeface="Calibri" panose="020F0502020204030204" pitchFamily="34" charset="0"/>
                <a:ea typeface="Calibri" panose="020F0502020204030204" pitchFamily="34" charset="0"/>
                <a:cs typeface="Times New Roman" panose="02020603050405020304" pitchFamily="18" charset="0"/>
              </a:rPr>
              <a:t>Dotar a los vehículos de primera salidas                                                                                      (bombas rurales) de un sistema de línea de vida sujeción en techo del v</a:t>
            </a:r>
            <a:r>
              <a:rPr lang="es-ES" dirty="0">
                <a:latin typeface="Calibri" panose="020F0502020204030204" pitchFamily="34" charset="0"/>
                <a:ea typeface="Calibri" panose="020F0502020204030204" pitchFamily="34" charset="0"/>
                <a:cs typeface="Times New Roman" panose="02020603050405020304" pitchFamily="18" charset="0"/>
              </a:rPr>
              <a:t>ehículo).</a:t>
            </a:r>
          </a:p>
          <a:p>
            <a:pPr algn="just">
              <a:lnSpc>
                <a:spcPct val="115000"/>
              </a:lnSpc>
              <a:spcAft>
                <a:spcPts val="1000"/>
              </a:spcAft>
            </a:pPr>
            <a:r>
              <a:rPr lang="es-ES" dirty="0">
                <a:latin typeface="Calibri" panose="020F0502020204030204" pitchFamily="34" charset="0"/>
                <a:ea typeface="Calibri" panose="020F0502020204030204" pitchFamily="34" charset="0"/>
                <a:cs typeface="Times New Roman" panose="02020603050405020304" pitchFamily="18" charset="0"/>
              </a:rPr>
              <a:t>Adquisición de </a:t>
            </a:r>
            <a:r>
              <a:rPr lang="es-ES" dirty="0" err="1">
                <a:latin typeface="Calibri" panose="020F0502020204030204" pitchFamily="34" charset="0"/>
                <a:ea typeface="Calibri" panose="020F0502020204030204" pitchFamily="34" charset="0"/>
                <a:cs typeface="Times New Roman" panose="02020603050405020304" pitchFamily="18" charset="0"/>
              </a:rPr>
              <a:t>ERA´s</a:t>
            </a:r>
            <a:r>
              <a:rPr lang="es-ES" dirty="0">
                <a:latin typeface="Calibri" panose="020F0502020204030204" pitchFamily="34" charset="0"/>
                <a:ea typeface="Calibri" panose="020F0502020204030204" pitchFamily="34" charset="0"/>
                <a:cs typeface="Times New Roman" panose="02020603050405020304" pitchFamily="18" charset="0"/>
              </a:rPr>
              <a:t> y </a:t>
            </a:r>
            <a:r>
              <a:rPr lang="es-ES" dirty="0" err="1">
                <a:latin typeface="Calibri" panose="020F0502020204030204" pitchFamily="34" charset="0"/>
                <a:ea typeface="Calibri" panose="020F0502020204030204" pitchFamily="34" charset="0"/>
                <a:cs typeface="Times New Roman" panose="02020603050405020304" pitchFamily="18" charset="0"/>
              </a:rPr>
              <a:t>EPI´s</a:t>
            </a:r>
            <a:r>
              <a:rPr lang="es-ES" dirty="0">
                <a:latin typeface="Calibri" panose="020F0502020204030204" pitchFamily="34" charset="0"/>
                <a:ea typeface="Calibri" panose="020F0502020204030204" pitchFamily="34" charset="0"/>
                <a:cs typeface="Times New Roman" panose="02020603050405020304" pitchFamily="18" charset="0"/>
              </a:rPr>
              <a:t> para la plantilla, tales como cascos forestales, cascos de intervención estructural,…</a:t>
            </a:r>
          </a:p>
          <a:p>
            <a:pPr>
              <a:lnSpc>
                <a:spcPct val="115000"/>
              </a:lnSpc>
              <a:spcAft>
                <a:spcPts val="1000"/>
              </a:spcAft>
            </a:pPr>
            <a:endParaRPr lang="es-E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Imagen 9">
            <a:extLst>
              <a:ext uri="{FF2B5EF4-FFF2-40B4-BE49-F238E27FC236}">
                <a16:creationId xmlns:a16="http://schemas.microsoft.com/office/drawing/2014/main" id="{0478C510-0C2C-EA87-E0D5-0C217FC0E61A}"/>
              </a:ext>
            </a:extLst>
          </p:cNvPr>
          <p:cNvPicPr>
            <a:picLocks noChangeAspect="1"/>
          </p:cNvPicPr>
          <p:nvPr/>
        </p:nvPicPr>
        <p:blipFill>
          <a:blip r:embed="rId3"/>
          <a:stretch>
            <a:fillRect/>
          </a:stretch>
        </p:blipFill>
        <p:spPr>
          <a:xfrm>
            <a:off x="7441022" y="1820663"/>
            <a:ext cx="1258933" cy="2776969"/>
          </a:xfrm>
          <a:prstGeom prst="rect">
            <a:avLst/>
          </a:prstGeom>
        </p:spPr>
      </p:pic>
      <p:pic>
        <p:nvPicPr>
          <p:cNvPr id="11" name="Imagen 10">
            <a:extLst>
              <a:ext uri="{FF2B5EF4-FFF2-40B4-BE49-F238E27FC236}">
                <a16:creationId xmlns:a16="http://schemas.microsoft.com/office/drawing/2014/main" id="{C1BAAF66-6451-5547-F87B-41805AE11C6D}"/>
              </a:ext>
            </a:extLst>
          </p:cNvPr>
          <p:cNvPicPr>
            <a:picLocks noChangeAspect="1"/>
          </p:cNvPicPr>
          <p:nvPr/>
        </p:nvPicPr>
        <p:blipFill>
          <a:blip r:embed="rId4"/>
          <a:stretch>
            <a:fillRect/>
          </a:stretch>
        </p:blipFill>
        <p:spPr>
          <a:xfrm>
            <a:off x="9110495" y="1736787"/>
            <a:ext cx="1501356" cy="2944720"/>
          </a:xfrm>
          <a:prstGeom prst="rect">
            <a:avLst/>
          </a:prstGeom>
        </p:spPr>
      </p:pic>
    </p:spTree>
    <p:extLst>
      <p:ext uri="{BB962C8B-B14F-4D97-AF65-F5344CB8AC3E}">
        <p14:creationId xmlns:p14="http://schemas.microsoft.com/office/powerpoint/2010/main" val="376270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76768" y="470429"/>
            <a:ext cx="6624635" cy="840244"/>
          </a:xfrm>
        </p:spPr>
        <p:txBody>
          <a:bodyPr>
            <a:normAutofit/>
          </a:bodyPr>
          <a:lstStyle/>
          <a:p>
            <a:r>
              <a:rPr lang="es-ES" sz="2800" b="1" dirty="0"/>
              <a:t>7.- </a:t>
            </a:r>
            <a:r>
              <a:rPr lang="es-ES" sz="2800" b="1" dirty="0">
                <a:latin typeface="Arial" panose="020B0604020202020204" pitchFamily="34" charset="0"/>
                <a:cs typeface="Arial" panose="020B0604020202020204" pitchFamily="34" charset="0"/>
              </a:rPr>
              <a:t>SEGURIDAD y SALUD LABORAL</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p:txBody>
          <a:bodyPr/>
          <a:lstStyle/>
          <a:p>
            <a:fld id="{6D22F896-40B5-4ADD-8801-0D06FADFA095}" type="slidenum">
              <a:rPr lang="en-US" smtClean="0"/>
              <a:t>23</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5" name="Marcador de contenido 2">
            <a:extLst>
              <a:ext uri="{FF2B5EF4-FFF2-40B4-BE49-F238E27FC236}">
                <a16:creationId xmlns:a16="http://schemas.microsoft.com/office/drawing/2014/main" id="{B26E9AD6-2DA4-4D30-456A-532200DC2B5C}"/>
              </a:ext>
            </a:extLst>
          </p:cNvPr>
          <p:cNvSpPr txBox="1">
            <a:spLocks/>
          </p:cNvSpPr>
          <p:nvPr/>
        </p:nvSpPr>
        <p:spPr>
          <a:xfrm>
            <a:off x="1350728" y="1310673"/>
            <a:ext cx="9633080" cy="1526514"/>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nSpc>
                <a:spcPct val="115000"/>
              </a:lnSpc>
              <a:spcAft>
                <a:spcPts val="1000"/>
              </a:spcAft>
            </a:pP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s-ES" sz="1800" dirty="0">
                <a:effectLst/>
                <a:latin typeface="Calibri" panose="020F0502020204030204" pitchFamily="34" charset="0"/>
                <a:ea typeface="Calibri" panose="020F0502020204030204" pitchFamily="34" charset="0"/>
                <a:cs typeface="Times New Roman" panose="02020603050405020304" pitchFamily="18" charset="0"/>
              </a:rPr>
              <a:t>Colo</a:t>
            </a:r>
            <a:r>
              <a:rPr lang="es-ES" dirty="0">
                <a:latin typeface="Calibri" panose="020F0502020204030204" pitchFamily="34" charset="0"/>
                <a:ea typeface="Calibri" panose="020F0502020204030204" pitchFamily="34" charset="0"/>
                <a:cs typeface="Times New Roman" panose="02020603050405020304" pitchFamily="18" charset="0"/>
              </a:rPr>
              <a:t>cación en los nuevos vehículos señalética de alta visibilidad </a:t>
            </a: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s-E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Imagen 8">
            <a:extLst>
              <a:ext uri="{FF2B5EF4-FFF2-40B4-BE49-F238E27FC236}">
                <a16:creationId xmlns:a16="http://schemas.microsoft.com/office/drawing/2014/main" id="{DEDBB738-2871-5974-0CB2-862AA938251F}"/>
              </a:ext>
            </a:extLst>
          </p:cNvPr>
          <p:cNvPicPr>
            <a:picLocks noChangeAspect="1"/>
          </p:cNvPicPr>
          <p:nvPr/>
        </p:nvPicPr>
        <p:blipFill>
          <a:blip r:embed="rId3"/>
          <a:stretch>
            <a:fillRect/>
          </a:stretch>
        </p:blipFill>
        <p:spPr>
          <a:xfrm>
            <a:off x="2533706" y="2927758"/>
            <a:ext cx="2975961" cy="3007453"/>
          </a:xfrm>
          <a:prstGeom prst="rect">
            <a:avLst/>
          </a:prstGeom>
        </p:spPr>
      </p:pic>
      <p:pic>
        <p:nvPicPr>
          <p:cNvPr id="12" name="Imagen 11">
            <a:extLst>
              <a:ext uri="{FF2B5EF4-FFF2-40B4-BE49-F238E27FC236}">
                <a16:creationId xmlns:a16="http://schemas.microsoft.com/office/drawing/2014/main" id="{D4D81B2B-D40C-7E80-7359-7B45EBC0AE4B}"/>
              </a:ext>
            </a:extLst>
          </p:cNvPr>
          <p:cNvPicPr>
            <a:picLocks noChangeAspect="1"/>
          </p:cNvPicPr>
          <p:nvPr/>
        </p:nvPicPr>
        <p:blipFill>
          <a:blip r:embed="rId4"/>
          <a:stretch>
            <a:fillRect/>
          </a:stretch>
        </p:blipFill>
        <p:spPr>
          <a:xfrm>
            <a:off x="6255922" y="2927758"/>
            <a:ext cx="3705058" cy="3007453"/>
          </a:xfrm>
          <a:prstGeom prst="rect">
            <a:avLst/>
          </a:prstGeom>
        </p:spPr>
      </p:pic>
    </p:spTree>
    <p:extLst>
      <p:ext uri="{BB962C8B-B14F-4D97-AF65-F5344CB8AC3E}">
        <p14:creationId xmlns:p14="http://schemas.microsoft.com/office/powerpoint/2010/main" val="9960222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76768" y="470429"/>
            <a:ext cx="6624635" cy="840244"/>
          </a:xfrm>
        </p:spPr>
        <p:txBody>
          <a:bodyPr>
            <a:normAutofit/>
          </a:bodyPr>
          <a:lstStyle/>
          <a:p>
            <a:r>
              <a:rPr lang="es-ES" sz="2800" b="1" dirty="0"/>
              <a:t>7.- </a:t>
            </a:r>
            <a:r>
              <a:rPr lang="es-ES" sz="2800" b="1" dirty="0">
                <a:latin typeface="Arial" panose="020B0604020202020204" pitchFamily="34" charset="0"/>
                <a:cs typeface="Arial" panose="020B0604020202020204" pitchFamily="34" charset="0"/>
              </a:rPr>
              <a:t>SEGURIDAD y SALUD LABORAL</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p:txBody>
          <a:bodyPr/>
          <a:lstStyle/>
          <a:p>
            <a:fld id="{6D22F896-40B5-4ADD-8801-0D06FADFA095}" type="slidenum">
              <a:rPr lang="en-US" smtClean="0"/>
              <a:t>24</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5" name="Marcador de contenido 2">
            <a:extLst>
              <a:ext uri="{FF2B5EF4-FFF2-40B4-BE49-F238E27FC236}">
                <a16:creationId xmlns:a16="http://schemas.microsoft.com/office/drawing/2014/main" id="{B26E9AD6-2DA4-4D30-456A-532200DC2B5C}"/>
              </a:ext>
            </a:extLst>
          </p:cNvPr>
          <p:cNvSpPr txBox="1">
            <a:spLocks/>
          </p:cNvSpPr>
          <p:nvPr/>
        </p:nvSpPr>
        <p:spPr>
          <a:xfrm>
            <a:off x="1442357" y="1463749"/>
            <a:ext cx="9633080" cy="2755631"/>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nSpc>
                <a:spcPct val="115000"/>
              </a:lnSpc>
              <a:spcAft>
                <a:spcPts val="1000"/>
              </a:spcAft>
            </a:pPr>
            <a:endParaRPr lang="es-ES"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s-ES" dirty="0">
                <a:latin typeface="Calibri" panose="020F0502020204030204" pitchFamily="34" charset="0"/>
                <a:ea typeface="Calibri" panose="020F0502020204030204" pitchFamily="34" charset="0"/>
                <a:cs typeface="Times New Roman" panose="02020603050405020304" pitchFamily="18" charset="0"/>
              </a:rPr>
              <a:t>Adquisición de nuevas emisoras.</a:t>
            </a:r>
          </a:p>
          <a:p>
            <a:pPr>
              <a:lnSpc>
                <a:spcPct val="115000"/>
              </a:lnSpc>
              <a:spcAft>
                <a:spcPts val="1000"/>
              </a:spcAft>
            </a:pPr>
            <a:r>
              <a:rPr lang="es-ES" dirty="0">
                <a:latin typeface="Calibri" panose="020F0502020204030204" pitchFamily="34" charset="0"/>
                <a:ea typeface="Calibri" panose="020F0502020204030204" pitchFamily="34" charset="0"/>
                <a:cs typeface="Times New Roman" panose="02020603050405020304" pitchFamily="18" charset="0"/>
              </a:rPr>
              <a:t>Adquisición de grupo de </a:t>
            </a:r>
            <a:r>
              <a:rPr lang="es-ES" dirty="0" err="1">
                <a:latin typeface="Calibri" panose="020F0502020204030204" pitchFamily="34" charset="0"/>
                <a:ea typeface="Calibri" panose="020F0502020204030204" pitchFamily="34" charset="0"/>
                <a:cs typeface="Times New Roman" panose="02020603050405020304" pitchFamily="18" charset="0"/>
              </a:rPr>
              <a:t>desencarcelación</a:t>
            </a:r>
            <a:r>
              <a:rPr lang="es-ES" dirty="0">
                <a:latin typeface="Calibri" panose="020F0502020204030204" pitchFamily="34" charset="0"/>
                <a:ea typeface="Calibri" panose="020F0502020204030204" pitchFamily="34" charset="0"/>
                <a:cs typeface="Times New Roman" panose="02020603050405020304" pitchFamily="18" charset="0"/>
              </a:rPr>
              <a:t>.</a:t>
            </a:r>
          </a:p>
          <a:p>
            <a:pPr>
              <a:lnSpc>
                <a:spcPct val="115000"/>
              </a:lnSpc>
              <a:spcAft>
                <a:spcPts val="1000"/>
              </a:spcAft>
            </a:pPr>
            <a:r>
              <a:rPr lang="es-ES" dirty="0">
                <a:latin typeface="Calibri" panose="020F0502020204030204" pitchFamily="34" charset="0"/>
                <a:ea typeface="Calibri" panose="020F0502020204030204" pitchFamily="34" charset="0"/>
                <a:cs typeface="Times New Roman" panose="02020603050405020304" pitchFamily="18" charset="0"/>
              </a:rPr>
              <a:t>Adquisición de una cámara térmica.</a:t>
            </a:r>
          </a:p>
          <a:p>
            <a:pPr>
              <a:lnSpc>
                <a:spcPct val="115000"/>
              </a:lnSpc>
              <a:spcAft>
                <a:spcPts val="1000"/>
              </a:spcAft>
            </a:pPr>
            <a:r>
              <a:rPr lang="es-ES" dirty="0">
                <a:latin typeface="Calibri" panose="020F0502020204030204" pitchFamily="34" charset="0"/>
                <a:ea typeface="Calibri" panose="020F0502020204030204" pitchFamily="34" charset="0"/>
                <a:cs typeface="Times New Roman" panose="02020603050405020304" pitchFamily="18" charset="0"/>
              </a:rPr>
              <a:t>Adquisición de una embarcación sin motor</a:t>
            </a:r>
          </a:p>
          <a:p>
            <a:pPr>
              <a:lnSpc>
                <a:spcPct val="115000"/>
              </a:lnSpc>
              <a:spcAft>
                <a:spcPts val="1000"/>
              </a:spcAft>
            </a:pPr>
            <a:r>
              <a:rPr lang="es-ES" dirty="0">
                <a:latin typeface="Calibri" panose="020F0502020204030204" pitchFamily="34" charset="0"/>
                <a:ea typeface="Calibri" panose="020F0502020204030204" pitchFamily="34" charset="0"/>
                <a:cs typeface="Times New Roman" panose="02020603050405020304" pitchFamily="18" charset="0"/>
              </a:rPr>
              <a:t>Otras.</a:t>
            </a:r>
          </a:p>
        </p:txBody>
      </p:sp>
    </p:spTree>
    <p:extLst>
      <p:ext uri="{BB962C8B-B14F-4D97-AF65-F5344CB8AC3E}">
        <p14:creationId xmlns:p14="http://schemas.microsoft.com/office/powerpoint/2010/main" val="34684680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76768" y="470429"/>
            <a:ext cx="7501714" cy="840244"/>
          </a:xfrm>
        </p:spPr>
        <p:txBody>
          <a:bodyPr>
            <a:normAutofit/>
          </a:bodyPr>
          <a:lstStyle/>
          <a:p>
            <a:r>
              <a:rPr lang="es-ES" sz="2800" b="1" dirty="0"/>
              <a:t>8.- </a:t>
            </a:r>
            <a:r>
              <a:rPr lang="es-ES" sz="2800" b="1" dirty="0">
                <a:latin typeface="Arial" panose="020B0604020202020204" pitchFamily="34" charset="0"/>
                <a:cs typeface="Arial" panose="020B0604020202020204" pitchFamily="34" charset="0"/>
              </a:rPr>
              <a:t>PLANIFICACIÓN y PROTECCIÓN CIVIL </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p:txBody>
          <a:bodyPr/>
          <a:lstStyle/>
          <a:p>
            <a:fld id="{6D22F896-40B5-4ADD-8801-0D06FADFA095}" type="slidenum">
              <a:rPr lang="en-US" smtClean="0"/>
              <a:t>25</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5" name="Marcador de contenido 2">
            <a:extLst>
              <a:ext uri="{FF2B5EF4-FFF2-40B4-BE49-F238E27FC236}">
                <a16:creationId xmlns:a16="http://schemas.microsoft.com/office/drawing/2014/main" id="{B26E9AD6-2DA4-4D30-456A-532200DC2B5C}"/>
              </a:ext>
            </a:extLst>
          </p:cNvPr>
          <p:cNvSpPr txBox="1">
            <a:spLocks/>
          </p:cNvSpPr>
          <p:nvPr/>
        </p:nvSpPr>
        <p:spPr>
          <a:xfrm>
            <a:off x="1474972" y="2051184"/>
            <a:ext cx="9633080" cy="2755631"/>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nSpc>
                <a:spcPct val="115000"/>
              </a:lnSpc>
              <a:spcAft>
                <a:spcPts val="1000"/>
              </a:spcAft>
            </a:pPr>
            <a:r>
              <a:rPr lang="es-ES" dirty="0">
                <a:latin typeface="Calibri" panose="020F0502020204030204" pitchFamily="34" charset="0"/>
                <a:ea typeface="Calibri" panose="020F0502020204030204" pitchFamily="34" charset="0"/>
                <a:cs typeface="Times New Roman" panose="02020603050405020304" pitchFamily="18" charset="0"/>
              </a:rPr>
              <a:t>Aprobación en la Comisión de Protección Civil del nuevo Plan de Emergencias para el Territorio Histórico de </a:t>
            </a:r>
            <a:r>
              <a:rPr lang="es-ES" dirty="0" err="1">
                <a:latin typeface="Calibri" panose="020F0502020204030204" pitchFamily="34" charset="0"/>
                <a:ea typeface="Calibri" panose="020F0502020204030204" pitchFamily="34" charset="0"/>
                <a:cs typeface="Times New Roman" panose="02020603050405020304" pitchFamily="18" charset="0"/>
              </a:rPr>
              <a:t>Alava</a:t>
            </a:r>
            <a:r>
              <a:rPr lang="es-ES" dirty="0">
                <a:latin typeface="Calibri" panose="020F0502020204030204" pitchFamily="34" charset="0"/>
                <a:ea typeface="Calibri" panose="020F0502020204030204" pitchFamily="34" charset="0"/>
                <a:cs typeface="Times New Roman" panose="02020603050405020304" pitchFamily="18" charset="0"/>
              </a:rPr>
              <a:t> (PETHA)</a:t>
            </a:r>
          </a:p>
        </p:txBody>
      </p:sp>
    </p:spTree>
    <p:extLst>
      <p:ext uri="{BB962C8B-B14F-4D97-AF65-F5344CB8AC3E}">
        <p14:creationId xmlns:p14="http://schemas.microsoft.com/office/powerpoint/2010/main" val="35221393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67437" y="525426"/>
            <a:ext cx="7501714" cy="840244"/>
          </a:xfrm>
        </p:spPr>
        <p:txBody>
          <a:bodyPr>
            <a:normAutofit/>
          </a:bodyPr>
          <a:lstStyle/>
          <a:p>
            <a:r>
              <a:rPr lang="es-ES" sz="2800" b="1" dirty="0"/>
              <a:t>9.- </a:t>
            </a:r>
            <a:r>
              <a:rPr lang="es-ES" sz="2800" b="1" dirty="0">
                <a:latin typeface="Arial" panose="020B0604020202020204" pitchFamily="34" charset="0"/>
                <a:cs typeface="Arial" panose="020B0604020202020204" pitchFamily="34" charset="0"/>
              </a:rPr>
              <a:t>PREVENCIÓN y DIVULGACIÓN  </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a:xfrm>
            <a:off x="653260" y="817268"/>
            <a:ext cx="779767" cy="365125"/>
          </a:xfrm>
        </p:spPr>
        <p:txBody>
          <a:bodyPr/>
          <a:lstStyle/>
          <a:p>
            <a:fld id="{6D22F896-40B5-4ADD-8801-0D06FADFA095}" type="slidenum">
              <a:rPr lang="en-US" smtClean="0"/>
              <a:t>26</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5" name="Marcador de contenido 2">
            <a:extLst>
              <a:ext uri="{FF2B5EF4-FFF2-40B4-BE49-F238E27FC236}">
                <a16:creationId xmlns:a16="http://schemas.microsoft.com/office/drawing/2014/main" id="{B26E9AD6-2DA4-4D30-456A-532200DC2B5C}"/>
              </a:ext>
            </a:extLst>
          </p:cNvPr>
          <p:cNvSpPr txBox="1">
            <a:spLocks/>
          </p:cNvSpPr>
          <p:nvPr/>
        </p:nvSpPr>
        <p:spPr>
          <a:xfrm>
            <a:off x="1279460" y="1262746"/>
            <a:ext cx="7501714" cy="2755631"/>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nSpc>
                <a:spcPct val="115000"/>
              </a:lnSpc>
              <a:spcAft>
                <a:spcPts val="1000"/>
              </a:spcAft>
            </a:pPr>
            <a:r>
              <a:rPr lang="es-ES" sz="1800" dirty="0">
                <a:latin typeface="Calibri" panose="020F0502020204030204" pitchFamily="34" charset="0"/>
                <a:ea typeface="Calibri" panose="020F0502020204030204" pitchFamily="34" charset="0"/>
                <a:cs typeface="Times New Roman" panose="02020603050405020304" pitchFamily="18" charset="0"/>
              </a:rPr>
              <a:t>Formación a personal de primera intervención de empresas.</a:t>
            </a:r>
          </a:p>
          <a:p>
            <a:pPr>
              <a:lnSpc>
                <a:spcPct val="115000"/>
              </a:lnSpc>
              <a:spcAft>
                <a:spcPts val="1000"/>
              </a:spcAft>
            </a:pPr>
            <a:r>
              <a:rPr lang="es-ES" dirty="0">
                <a:latin typeface="Calibri" panose="020F0502020204030204" pitchFamily="34" charset="0"/>
                <a:ea typeface="Calibri" panose="020F0502020204030204" pitchFamily="34" charset="0"/>
                <a:cs typeface="Times New Roman" panose="02020603050405020304" pitchFamily="18" charset="0"/>
              </a:rPr>
              <a:t>Participación en simulacros y ejercicios con empresas y organizaciones.</a:t>
            </a:r>
          </a:p>
          <a:p>
            <a:pPr>
              <a:lnSpc>
                <a:spcPct val="115000"/>
              </a:lnSpc>
              <a:spcAft>
                <a:spcPts val="1000"/>
              </a:spcAft>
            </a:pPr>
            <a:r>
              <a:rPr lang="es-ES" sz="1800" dirty="0">
                <a:latin typeface="Calibri" panose="020F0502020204030204" pitchFamily="34" charset="0"/>
                <a:ea typeface="Calibri" panose="020F0502020204030204" pitchFamily="34" charset="0"/>
                <a:cs typeface="Times New Roman" panose="02020603050405020304" pitchFamily="18" charset="0"/>
              </a:rPr>
              <a:t>Realización de ejercicio de coordinación y simulacro </a:t>
            </a:r>
            <a:r>
              <a:rPr lang="es-ES" sz="1800" dirty="0" err="1">
                <a:latin typeface="Calibri" panose="020F0502020204030204" pitchFamily="34" charset="0"/>
                <a:ea typeface="Calibri" panose="020F0502020204030204" pitchFamily="34" charset="0"/>
                <a:cs typeface="Times New Roman" panose="02020603050405020304" pitchFamily="18" charset="0"/>
              </a:rPr>
              <a:t>incencio</a:t>
            </a:r>
            <a:r>
              <a:rPr lang="es-ES" sz="1800" dirty="0">
                <a:latin typeface="Calibri" panose="020F0502020204030204" pitchFamily="34" charset="0"/>
                <a:ea typeface="Calibri" panose="020F0502020204030204" pitchFamily="34" charset="0"/>
                <a:cs typeface="Times New Roman" panose="02020603050405020304" pitchFamily="18" charset="0"/>
              </a:rPr>
              <a:t> forestal en la zona de Betolaza </a:t>
            </a:r>
            <a:r>
              <a:rPr lang="es-ES" dirty="0">
                <a:latin typeface="Calibri" panose="020F0502020204030204" pitchFamily="34" charset="0"/>
                <a:ea typeface="Calibri" panose="020F0502020204030204" pitchFamily="34" charset="0"/>
                <a:cs typeface="Times New Roman" panose="02020603050405020304" pitchFamily="18" charset="0"/>
              </a:rPr>
              <a:t>con la participación de otros grupos de bomberos y agentes implicados.</a:t>
            </a:r>
          </a:p>
          <a:p>
            <a:pPr>
              <a:lnSpc>
                <a:spcPct val="115000"/>
              </a:lnSpc>
              <a:spcAft>
                <a:spcPts val="1000"/>
              </a:spcAft>
            </a:pPr>
            <a:r>
              <a:rPr lang="es-ES" sz="1800" dirty="0">
                <a:latin typeface="Calibri" panose="020F0502020204030204" pitchFamily="34" charset="0"/>
                <a:ea typeface="Calibri" panose="020F0502020204030204" pitchFamily="34" charset="0"/>
                <a:cs typeface="Times New Roman" panose="02020603050405020304" pitchFamily="18" charset="0"/>
              </a:rPr>
              <a:t>Simulacro de incendio industrial en la empresa RAMONDIN                                                                con la colaboración de bomberos de Logroño y Laguardia </a:t>
            </a:r>
          </a:p>
        </p:txBody>
      </p:sp>
      <p:pic>
        <p:nvPicPr>
          <p:cNvPr id="9" name="Imagen 8">
            <a:extLst>
              <a:ext uri="{FF2B5EF4-FFF2-40B4-BE49-F238E27FC236}">
                <a16:creationId xmlns:a16="http://schemas.microsoft.com/office/drawing/2014/main" id="{5B990F00-F0A4-ECDD-B439-932F50E4E72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12305" y="3736228"/>
            <a:ext cx="3891782" cy="2596346"/>
          </a:xfrm>
          <a:prstGeom prst="rect">
            <a:avLst/>
          </a:prstGeom>
          <a:noFill/>
          <a:ln>
            <a:noFill/>
          </a:ln>
        </p:spPr>
      </p:pic>
      <p:pic>
        <p:nvPicPr>
          <p:cNvPr id="10" name="Imagen 9">
            <a:extLst>
              <a:ext uri="{FF2B5EF4-FFF2-40B4-BE49-F238E27FC236}">
                <a16:creationId xmlns:a16="http://schemas.microsoft.com/office/drawing/2014/main" id="{D11AEDB5-AD18-E318-3310-15EDA387A03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56714" y="1262746"/>
            <a:ext cx="1735455" cy="2313940"/>
          </a:xfrm>
          <a:prstGeom prst="rect">
            <a:avLst/>
          </a:prstGeom>
          <a:noFill/>
          <a:ln>
            <a:noFill/>
          </a:ln>
        </p:spPr>
      </p:pic>
    </p:spTree>
    <p:extLst>
      <p:ext uri="{BB962C8B-B14F-4D97-AF65-F5344CB8AC3E}">
        <p14:creationId xmlns:p14="http://schemas.microsoft.com/office/powerpoint/2010/main" val="7535976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67437" y="525426"/>
            <a:ext cx="7501714" cy="840244"/>
          </a:xfrm>
        </p:spPr>
        <p:txBody>
          <a:bodyPr>
            <a:normAutofit/>
          </a:bodyPr>
          <a:lstStyle/>
          <a:p>
            <a:r>
              <a:rPr lang="es-ES" sz="2800" b="1" dirty="0"/>
              <a:t>9.- </a:t>
            </a:r>
            <a:r>
              <a:rPr lang="es-ES" sz="2800" b="1" dirty="0">
                <a:latin typeface="Arial" panose="020B0604020202020204" pitchFamily="34" charset="0"/>
                <a:cs typeface="Arial" panose="020B0604020202020204" pitchFamily="34" charset="0"/>
              </a:rPr>
              <a:t>PREVENCIÓN y DIVULGACIÓN  </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a:xfrm>
            <a:off x="653260" y="817268"/>
            <a:ext cx="779767" cy="365125"/>
          </a:xfrm>
        </p:spPr>
        <p:txBody>
          <a:bodyPr/>
          <a:lstStyle/>
          <a:p>
            <a:fld id="{6D22F896-40B5-4ADD-8801-0D06FADFA095}" type="slidenum">
              <a:rPr lang="en-US" smtClean="0"/>
              <a:t>27</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5" name="Marcador de contenido 2">
            <a:extLst>
              <a:ext uri="{FF2B5EF4-FFF2-40B4-BE49-F238E27FC236}">
                <a16:creationId xmlns:a16="http://schemas.microsoft.com/office/drawing/2014/main" id="{B26E9AD6-2DA4-4D30-456A-532200DC2B5C}"/>
              </a:ext>
            </a:extLst>
          </p:cNvPr>
          <p:cNvSpPr txBox="1">
            <a:spLocks/>
          </p:cNvSpPr>
          <p:nvPr/>
        </p:nvSpPr>
        <p:spPr>
          <a:xfrm>
            <a:off x="1433027" y="1581527"/>
            <a:ext cx="7501714" cy="2755631"/>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nSpc>
                <a:spcPct val="115000"/>
              </a:lnSpc>
              <a:spcAft>
                <a:spcPts val="1000"/>
              </a:spcAft>
            </a:pPr>
            <a:r>
              <a:rPr lang="es-ES" sz="1800" dirty="0">
                <a:latin typeface="Calibri" panose="020F0502020204030204" pitchFamily="34" charset="0"/>
                <a:ea typeface="Calibri" panose="020F0502020204030204" pitchFamily="34" charset="0"/>
                <a:cs typeface="Times New Roman" panose="02020603050405020304" pitchFamily="18" charset="0"/>
              </a:rPr>
              <a:t>Organización de la Semana de la Prevención con diferentes actividades, emplazamientos y público objetivo.</a:t>
            </a:r>
          </a:p>
          <a:p>
            <a:pPr>
              <a:lnSpc>
                <a:spcPct val="115000"/>
              </a:lnSpc>
              <a:spcAft>
                <a:spcPts val="1000"/>
              </a:spcAft>
            </a:pPr>
            <a:r>
              <a:rPr lang="es-ES" dirty="0">
                <a:latin typeface="Calibri" panose="020F0502020204030204" pitchFamily="34" charset="0"/>
                <a:ea typeface="Calibri" panose="020F0502020204030204" pitchFamily="34" charset="0"/>
                <a:cs typeface="Times New Roman" panose="02020603050405020304" pitchFamily="18" charset="0"/>
              </a:rPr>
              <a:t>3 jornadas con niños y jubilados en </a:t>
            </a:r>
            <a:r>
              <a:rPr lang="es-ES" dirty="0" err="1">
                <a:latin typeface="Calibri" panose="020F0502020204030204" pitchFamily="34" charset="0"/>
                <a:ea typeface="Calibri" panose="020F0502020204030204" pitchFamily="34" charset="0"/>
                <a:cs typeface="Times New Roman" panose="02020603050405020304" pitchFamily="18" charset="0"/>
              </a:rPr>
              <a:t>Artziniega</a:t>
            </a:r>
            <a:r>
              <a:rPr lang="es-ES" dirty="0">
                <a:latin typeface="Calibri" panose="020F0502020204030204" pitchFamily="34" charset="0"/>
                <a:ea typeface="Calibri" panose="020F0502020204030204" pitchFamily="34" charset="0"/>
                <a:cs typeface="Times New Roman" panose="02020603050405020304" pitchFamily="18" charset="0"/>
              </a:rPr>
              <a:t>, </a:t>
            </a:r>
            <a:r>
              <a:rPr lang="es-ES" dirty="0" err="1">
                <a:latin typeface="Calibri" panose="020F0502020204030204" pitchFamily="34" charset="0"/>
                <a:ea typeface="Calibri" panose="020F0502020204030204" pitchFamily="34" charset="0"/>
                <a:cs typeface="Times New Roman" panose="02020603050405020304" pitchFamily="18" charset="0"/>
              </a:rPr>
              <a:t>Legutio</a:t>
            </a:r>
            <a:r>
              <a:rPr lang="es-ES" dirty="0">
                <a:latin typeface="Calibri" panose="020F0502020204030204" pitchFamily="34" charset="0"/>
                <a:ea typeface="Calibri" panose="020F0502020204030204" pitchFamily="34" charset="0"/>
                <a:cs typeface="Times New Roman" panose="02020603050405020304" pitchFamily="18" charset="0"/>
              </a:rPr>
              <a:t> y </a:t>
            </a:r>
            <a:r>
              <a:rPr lang="es-ES" dirty="0" err="1">
                <a:latin typeface="Calibri" panose="020F0502020204030204" pitchFamily="34" charset="0"/>
                <a:ea typeface="Calibri" panose="020F0502020204030204" pitchFamily="34" charset="0"/>
                <a:cs typeface="Times New Roman" panose="02020603050405020304" pitchFamily="18" charset="0"/>
              </a:rPr>
              <a:t>Oion</a:t>
            </a:r>
            <a:endParaRPr lang="es-ES"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s-ES" dirty="0">
                <a:latin typeface="Calibri" panose="020F0502020204030204" pitchFamily="34" charset="0"/>
                <a:ea typeface="Calibri" panose="020F0502020204030204" pitchFamily="34" charset="0"/>
                <a:cs typeface="Times New Roman" panose="02020603050405020304" pitchFamily="18" charset="0"/>
              </a:rPr>
              <a:t>1 jornada teórico práctica con las Juntas Administrativas del territorio.</a:t>
            </a:r>
          </a:p>
          <a:p>
            <a:pPr>
              <a:lnSpc>
                <a:spcPct val="115000"/>
              </a:lnSpc>
              <a:spcAft>
                <a:spcPts val="1000"/>
              </a:spcAft>
            </a:pPr>
            <a:r>
              <a:rPr lang="es-ES" dirty="0">
                <a:latin typeface="Calibri" panose="020F0502020204030204" pitchFamily="34" charset="0"/>
                <a:ea typeface="Calibri" panose="020F0502020204030204" pitchFamily="34" charset="0"/>
                <a:cs typeface="Times New Roman" panose="02020603050405020304" pitchFamily="18" charset="0"/>
              </a:rPr>
              <a:t>1 jornada teórico práctica con los ayuntamientos</a:t>
            </a:r>
          </a:p>
          <a:p>
            <a:pPr>
              <a:lnSpc>
                <a:spcPct val="115000"/>
              </a:lnSpc>
              <a:spcAft>
                <a:spcPts val="1000"/>
              </a:spcAft>
            </a:pPr>
            <a:r>
              <a:rPr lang="es-ES" sz="1800" dirty="0">
                <a:latin typeface="Calibri" panose="020F0502020204030204" pitchFamily="34" charset="0"/>
                <a:ea typeface="Calibri" panose="020F0502020204030204" pitchFamily="34" charset="0"/>
                <a:cs typeface="Times New Roman" panose="02020603050405020304" pitchFamily="18" charset="0"/>
              </a:rPr>
              <a:t>2 jornadas de puertas abiertas en el parque central de Nanclares de la Oca</a:t>
            </a:r>
          </a:p>
        </p:txBody>
      </p:sp>
      <p:pic>
        <p:nvPicPr>
          <p:cNvPr id="10" name="Imagen 9" descr="Un grupo de personas en un salón&#10;&#10;Descripción generada automáticamente">
            <a:extLst>
              <a:ext uri="{FF2B5EF4-FFF2-40B4-BE49-F238E27FC236}">
                <a16:creationId xmlns:a16="http://schemas.microsoft.com/office/drawing/2014/main" id="{EF8ED26E-FC85-6452-F9B0-7960F281CC8D}"/>
              </a:ext>
            </a:extLst>
          </p:cNvPr>
          <p:cNvPicPr>
            <a:picLocks noChangeAspect="1"/>
          </p:cNvPicPr>
          <p:nvPr/>
        </p:nvPicPr>
        <p:blipFill>
          <a:blip r:embed="rId3"/>
          <a:stretch>
            <a:fillRect/>
          </a:stretch>
        </p:blipFill>
        <p:spPr>
          <a:xfrm>
            <a:off x="8710367" y="1701347"/>
            <a:ext cx="3188235" cy="2391176"/>
          </a:xfrm>
          <a:prstGeom prst="rect">
            <a:avLst/>
          </a:prstGeom>
        </p:spPr>
      </p:pic>
      <p:pic>
        <p:nvPicPr>
          <p:cNvPr id="12" name="Imagen 11">
            <a:extLst>
              <a:ext uri="{FF2B5EF4-FFF2-40B4-BE49-F238E27FC236}">
                <a16:creationId xmlns:a16="http://schemas.microsoft.com/office/drawing/2014/main" id="{4B7F0FD3-0190-43D9-015E-F1D802A981D8}"/>
              </a:ext>
            </a:extLst>
          </p:cNvPr>
          <p:cNvPicPr>
            <a:picLocks noChangeAspect="1"/>
          </p:cNvPicPr>
          <p:nvPr/>
        </p:nvPicPr>
        <p:blipFill>
          <a:blip r:embed="rId4"/>
          <a:stretch>
            <a:fillRect/>
          </a:stretch>
        </p:blipFill>
        <p:spPr>
          <a:xfrm>
            <a:off x="9309750" y="4212343"/>
            <a:ext cx="2294645" cy="2482839"/>
          </a:xfrm>
          <a:prstGeom prst="rect">
            <a:avLst/>
          </a:prstGeom>
        </p:spPr>
      </p:pic>
    </p:spTree>
    <p:extLst>
      <p:ext uri="{BB962C8B-B14F-4D97-AF65-F5344CB8AC3E}">
        <p14:creationId xmlns:p14="http://schemas.microsoft.com/office/powerpoint/2010/main" val="27902757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67436" y="525426"/>
            <a:ext cx="7912261" cy="840244"/>
          </a:xfrm>
        </p:spPr>
        <p:txBody>
          <a:bodyPr>
            <a:normAutofit fontScale="90000"/>
          </a:bodyPr>
          <a:lstStyle/>
          <a:p>
            <a:r>
              <a:rPr lang="es-ES" sz="2800" b="1" dirty="0"/>
              <a:t>10.- COLABORACIÓN CON AGENCIAS EXTERNAS</a:t>
            </a:r>
            <a:r>
              <a:rPr lang="es-ES" sz="2800" b="1" dirty="0">
                <a:latin typeface="Arial" panose="020B0604020202020204" pitchFamily="34" charset="0"/>
                <a:cs typeface="Arial" panose="020B0604020202020204" pitchFamily="34" charset="0"/>
              </a:rPr>
              <a:t>  </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a:xfrm>
            <a:off x="653260" y="817268"/>
            <a:ext cx="779767" cy="365125"/>
          </a:xfrm>
        </p:spPr>
        <p:txBody>
          <a:bodyPr/>
          <a:lstStyle/>
          <a:p>
            <a:fld id="{6D22F896-40B5-4ADD-8801-0D06FADFA095}" type="slidenum">
              <a:rPr lang="en-US" smtClean="0"/>
              <a:t>28</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5" name="Marcador de contenido 2">
            <a:extLst>
              <a:ext uri="{FF2B5EF4-FFF2-40B4-BE49-F238E27FC236}">
                <a16:creationId xmlns:a16="http://schemas.microsoft.com/office/drawing/2014/main" id="{B26E9AD6-2DA4-4D30-456A-532200DC2B5C}"/>
              </a:ext>
            </a:extLst>
          </p:cNvPr>
          <p:cNvSpPr txBox="1">
            <a:spLocks/>
          </p:cNvSpPr>
          <p:nvPr/>
        </p:nvSpPr>
        <p:spPr>
          <a:xfrm>
            <a:off x="1407026" y="1486681"/>
            <a:ext cx="9633080" cy="2755631"/>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nSpc>
                <a:spcPct val="115000"/>
              </a:lnSpc>
              <a:spcAft>
                <a:spcPts val="1000"/>
              </a:spcAft>
            </a:pPr>
            <a:r>
              <a:rPr lang="es-ES" sz="1800" dirty="0">
                <a:latin typeface="Calibri" panose="020F0502020204030204" pitchFamily="34" charset="0"/>
                <a:ea typeface="Calibri" panose="020F0502020204030204" pitchFamily="34" charset="0"/>
                <a:cs typeface="Times New Roman" panose="02020603050405020304" pitchFamily="18" charset="0"/>
              </a:rPr>
              <a:t>Ratificación de los convenios con los territorios limítrofes y servicios dentro de nuestro territorio.</a:t>
            </a:r>
          </a:p>
          <a:p>
            <a:pPr lvl="1">
              <a:lnSpc>
                <a:spcPct val="115000"/>
              </a:lnSpc>
              <a:spcBef>
                <a:spcPts val="0"/>
              </a:spcBef>
              <a:buFont typeface="Wingdings" panose="05000000000000000000" pitchFamily="2" charset="2"/>
              <a:buChar char="Ø"/>
            </a:pPr>
            <a:r>
              <a:rPr lang="es-ES" sz="1800" dirty="0">
                <a:latin typeface="Calibri" panose="020F0502020204030204" pitchFamily="34" charset="0"/>
                <a:ea typeface="Calibri" panose="020F0502020204030204" pitchFamily="34" charset="0"/>
                <a:cs typeface="Times New Roman" panose="02020603050405020304" pitchFamily="18" charset="0"/>
              </a:rPr>
              <a:t>Se han renovado los convenios con:   </a:t>
            </a:r>
          </a:p>
          <a:p>
            <a:pPr lvl="3">
              <a:lnSpc>
                <a:spcPct val="115000"/>
              </a:lnSpc>
              <a:spcBef>
                <a:spcPts val="0"/>
              </a:spcBef>
              <a:buFont typeface="Wingdings" panose="05000000000000000000" pitchFamily="2" charset="2"/>
              <a:buChar char="§"/>
            </a:pPr>
            <a:r>
              <a:rPr lang="es-ES" sz="1800" dirty="0">
                <a:latin typeface="Calibri" panose="020F0502020204030204" pitchFamily="34" charset="0"/>
                <a:ea typeface="Calibri" panose="020F0502020204030204" pitchFamily="34" charset="0"/>
                <a:cs typeface="Times New Roman" panose="02020603050405020304" pitchFamily="18" charset="0"/>
              </a:rPr>
              <a:t>Ayuntamiento de Vitoria-</a:t>
            </a:r>
            <a:r>
              <a:rPr lang="es-ES" sz="1800" dirty="0" err="1">
                <a:latin typeface="Calibri" panose="020F0502020204030204" pitchFamily="34" charset="0"/>
                <a:ea typeface="Calibri" panose="020F0502020204030204" pitchFamily="34" charset="0"/>
                <a:cs typeface="Times New Roman" panose="02020603050405020304" pitchFamily="18" charset="0"/>
              </a:rPr>
              <a:t>Gazteiz</a:t>
            </a:r>
            <a:r>
              <a:rPr lang="es-ES" sz="1800" dirty="0">
                <a:latin typeface="Calibri" panose="020F0502020204030204" pitchFamily="34" charset="0"/>
                <a:ea typeface="Calibri" panose="020F0502020204030204" pitchFamily="34" charset="0"/>
                <a:cs typeface="Times New Roman" panose="02020603050405020304" pitchFamily="18" charset="0"/>
              </a:rPr>
              <a:t>.</a:t>
            </a:r>
          </a:p>
          <a:p>
            <a:pPr lvl="3">
              <a:lnSpc>
                <a:spcPct val="115000"/>
              </a:lnSpc>
              <a:spcBef>
                <a:spcPts val="0"/>
              </a:spcBef>
              <a:buFont typeface="Wingdings" panose="05000000000000000000" pitchFamily="2" charset="2"/>
              <a:buChar char="§"/>
            </a:pPr>
            <a:r>
              <a:rPr lang="es-ES" sz="1800" dirty="0">
                <a:latin typeface="Calibri" panose="020F0502020204030204" pitchFamily="34" charset="0"/>
                <a:ea typeface="Calibri" panose="020F0502020204030204" pitchFamily="34" charset="0"/>
                <a:cs typeface="Times New Roman" panose="02020603050405020304" pitchFamily="18" charset="0"/>
              </a:rPr>
              <a:t>Ayuntamiento de Logroño.</a:t>
            </a:r>
          </a:p>
          <a:p>
            <a:pPr marL="1371600" lvl="3" indent="0">
              <a:lnSpc>
                <a:spcPct val="115000"/>
              </a:lnSpc>
              <a:spcBef>
                <a:spcPts val="0"/>
              </a:spcBef>
              <a:buNone/>
            </a:pPr>
            <a:endParaRPr lang="es-E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9" name="Marcador de contenido 2">
            <a:extLst>
              <a:ext uri="{FF2B5EF4-FFF2-40B4-BE49-F238E27FC236}">
                <a16:creationId xmlns:a16="http://schemas.microsoft.com/office/drawing/2014/main" id="{EFA35CB1-28D6-9905-01BE-CBF7321D7838}"/>
              </a:ext>
            </a:extLst>
          </p:cNvPr>
          <p:cNvSpPr txBox="1">
            <a:spLocks/>
          </p:cNvSpPr>
          <p:nvPr/>
        </p:nvSpPr>
        <p:spPr>
          <a:xfrm>
            <a:off x="1433027" y="3829755"/>
            <a:ext cx="9633080" cy="1765876"/>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nSpc>
                <a:spcPct val="115000"/>
              </a:lnSpc>
              <a:spcAft>
                <a:spcPts val="1000"/>
              </a:spcAft>
            </a:pPr>
            <a:r>
              <a:rPr lang="es-ES" sz="1800" dirty="0">
                <a:latin typeface="Calibri" panose="020F0502020204030204" pitchFamily="34" charset="0"/>
                <a:ea typeface="Calibri" panose="020F0502020204030204" pitchFamily="34" charset="0"/>
                <a:cs typeface="Times New Roman" panose="02020603050405020304" pitchFamily="18" charset="0"/>
              </a:rPr>
              <a:t>Colaboración con la Academia de </a:t>
            </a:r>
            <a:r>
              <a:rPr lang="es-ES" sz="1800" dirty="0" err="1">
                <a:latin typeface="Calibri" panose="020F0502020204030204" pitchFamily="34" charset="0"/>
                <a:ea typeface="Calibri" panose="020F0502020204030204" pitchFamily="34" charset="0"/>
                <a:cs typeface="Times New Roman" panose="02020603050405020304" pitchFamily="18" charset="0"/>
              </a:rPr>
              <a:t>Arkaute</a:t>
            </a:r>
            <a:r>
              <a:rPr lang="es-ES" sz="1800" dirty="0">
                <a:latin typeface="Calibri" panose="020F0502020204030204" pitchFamily="34" charset="0"/>
                <a:ea typeface="Calibri" panose="020F0502020204030204" pitchFamily="34" charset="0"/>
                <a:cs typeface="Times New Roman" panose="02020603050405020304" pitchFamily="18" charset="0"/>
              </a:rPr>
              <a:t> para la formación de nuevas promociones de Ertzaintza.</a:t>
            </a:r>
          </a:p>
          <a:p>
            <a:pPr marL="1371600" lvl="3" indent="0">
              <a:lnSpc>
                <a:spcPct val="115000"/>
              </a:lnSpc>
              <a:spcBef>
                <a:spcPts val="0"/>
              </a:spcBef>
              <a:buNone/>
            </a:pPr>
            <a:endParaRPr lang="es-ES" sz="1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940566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67436" y="525426"/>
            <a:ext cx="7912261" cy="840244"/>
          </a:xfrm>
        </p:spPr>
        <p:txBody>
          <a:bodyPr>
            <a:normAutofit fontScale="90000"/>
          </a:bodyPr>
          <a:lstStyle/>
          <a:p>
            <a:r>
              <a:rPr lang="es-ES" sz="2800" b="1" dirty="0"/>
              <a:t>10.- COLABORACIÓN CON AGENCIAS EXTERNAS</a:t>
            </a:r>
            <a:r>
              <a:rPr lang="es-ES" sz="2800" b="1" dirty="0">
                <a:latin typeface="Arial" panose="020B0604020202020204" pitchFamily="34" charset="0"/>
                <a:cs typeface="Arial" panose="020B0604020202020204" pitchFamily="34" charset="0"/>
              </a:rPr>
              <a:t>  </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a:xfrm>
            <a:off x="653260" y="817268"/>
            <a:ext cx="779767" cy="365125"/>
          </a:xfrm>
        </p:spPr>
        <p:txBody>
          <a:bodyPr/>
          <a:lstStyle/>
          <a:p>
            <a:fld id="{6D22F896-40B5-4ADD-8801-0D06FADFA095}" type="slidenum">
              <a:rPr lang="en-US" smtClean="0"/>
              <a:t>29</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5" name="Marcador de contenido 2">
            <a:extLst>
              <a:ext uri="{FF2B5EF4-FFF2-40B4-BE49-F238E27FC236}">
                <a16:creationId xmlns:a16="http://schemas.microsoft.com/office/drawing/2014/main" id="{B26E9AD6-2DA4-4D30-456A-532200DC2B5C}"/>
              </a:ext>
            </a:extLst>
          </p:cNvPr>
          <p:cNvSpPr txBox="1">
            <a:spLocks/>
          </p:cNvSpPr>
          <p:nvPr/>
        </p:nvSpPr>
        <p:spPr>
          <a:xfrm>
            <a:off x="1407026" y="1486681"/>
            <a:ext cx="9633080" cy="2755631"/>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nSpc>
                <a:spcPct val="115000"/>
              </a:lnSpc>
              <a:spcAft>
                <a:spcPts val="1000"/>
              </a:spcAft>
            </a:pPr>
            <a:r>
              <a:rPr lang="es-ES" sz="1800" dirty="0">
                <a:latin typeface="Calibri" panose="020F0502020204030204" pitchFamily="34" charset="0"/>
                <a:ea typeface="Calibri" panose="020F0502020204030204" pitchFamily="34" charset="0"/>
                <a:cs typeface="Times New Roman" panose="02020603050405020304" pitchFamily="18" charset="0"/>
              </a:rPr>
              <a:t>Colaboración para la neutralización de la Vespa </a:t>
            </a:r>
            <a:r>
              <a:rPr lang="es-ES" sz="1800" dirty="0" err="1">
                <a:latin typeface="Calibri" panose="020F0502020204030204" pitchFamily="34" charset="0"/>
                <a:ea typeface="Calibri" panose="020F0502020204030204" pitchFamily="34" charset="0"/>
                <a:cs typeface="Times New Roman" panose="02020603050405020304" pitchFamily="18" charset="0"/>
              </a:rPr>
              <a:t>Velutina</a:t>
            </a:r>
            <a:r>
              <a:rPr lang="es-ES" sz="1800" dirty="0">
                <a:latin typeface="Calibri" panose="020F0502020204030204" pitchFamily="34" charset="0"/>
                <a:ea typeface="Calibri" panose="020F0502020204030204" pitchFamily="34" charset="0"/>
                <a:cs typeface="Times New Roman" panose="02020603050405020304" pitchFamily="18" charset="0"/>
              </a:rPr>
              <a:t> (Avispa asiática)</a:t>
            </a:r>
          </a:p>
          <a:p>
            <a:pPr marL="1371600" lvl="3" indent="0">
              <a:lnSpc>
                <a:spcPct val="115000"/>
              </a:lnSpc>
              <a:spcBef>
                <a:spcPts val="0"/>
              </a:spcBef>
              <a:buNone/>
            </a:pPr>
            <a:endParaRPr lang="es-ES" sz="1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a:extLst>
              <a:ext uri="{FF2B5EF4-FFF2-40B4-BE49-F238E27FC236}">
                <a16:creationId xmlns:a16="http://schemas.microsoft.com/office/drawing/2014/main" id="{37197281-59ED-A829-3AFA-2334F5F49B0E}"/>
              </a:ext>
            </a:extLst>
          </p:cNvPr>
          <p:cNvPicPr>
            <a:picLocks noChangeAspect="1"/>
          </p:cNvPicPr>
          <p:nvPr/>
        </p:nvPicPr>
        <p:blipFill>
          <a:blip r:embed="rId3"/>
          <a:stretch>
            <a:fillRect/>
          </a:stretch>
        </p:blipFill>
        <p:spPr>
          <a:xfrm>
            <a:off x="3625980" y="2278614"/>
            <a:ext cx="4351692" cy="3263770"/>
          </a:xfrm>
          <a:prstGeom prst="rect">
            <a:avLst/>
          </a:prstGeom>
        </p:spPr>
      </p:pic>
    </p:spTree>
    <p:extLst>
      <p:ext uri="{BB962C8B-B14F-4D97-AF65-F5344CB8AC3E}">
        <p14:creationId xmlns:p14="http://schemas.microsoft.com/office/powerpoint/2010/main" val="1639069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F61B97-3CF4-E693-C3EF-1BBE18A50317}"/>
              </a:ext>
            </a:extLst>
          </p:cNvPr>
          <p:cNvSpPr>
            <a:spLocks noGrp="1"/>
          </p:cNvSpPr>
          <p:nvPr>
            <p:ph type="title"/>
          </p:nvPr>
        </p:nvSpPr>
        <p:spPr>
          <a:xfrm>
            <a:off x="4225783" y="417981"/>
            <a:ext cx="4041140" cy="528797"/>
          </a:xfrm>
        </p:spPr>
        <p:txBody>
          <a:bodyPr>
            <a:normAutofit/>
          </a:bodyPr>
          <a:lstStyle/>
          <a:p>
            <a:pPr algn="ctr"/>
            <a:r>
              <a:rPr lang="es-ES" sz="2800" b="1" dirty="0"/>
              <a:t>INTRODUCCION</a:t>
            </a:r>
          </a:p>
        </p:txBody>
      </p:sp>
      <p:sp>
        <p:nvSpPr>
          <p:cNvPr id="3" name="Marcador de contenido 2">
            <a:extLst>
              <a:ext uri="{FF2B5EF4-FFF2-40B4-BE49-F238E27FC236}">
                <a16:creationId xmlns:a16="http://schemas.microsoft.com/office/drawing/2014/main" id="{4336D8F4-77C4-DC54-DA9C-43A531D5F9B5}"/>
              </a:ext>
            </a:extLst>
          </p:cNvPr>
          <p:cNvSpPr>
            <a:spLocks noGrp="1"/>
          </p:cNvSpPr>
          <p:nvPr>
            <p:ph idx="1"/>
          </p:nvPr>
        </p:nvSpPr>
        <p:spPr/>
        <p:txBody>
          <a:bodyPr>
            <a:normAutofit/>
          </a:bodyPr>
          <a:lstStyle/>
          <a:p>
            <a:r>
              <a:rPr lang="es-ES" dirty="0">
                <a:latin typeface="Arial" panose="020B0604020202020204" pitchFamily="34" charset="0"/>
                <a:cs typeface="Arial" panose="020B0604020202020204" pitchFamily="34" charset="0"/>
              </a:rPr>
              <a:t>HECHOS MÁS DESTACABALES:</a:t>
            </a:r>
          </a:p>
          <a:p>
            <a:pPr marL="0" indent="0">
              <a:buNone/>
            </a:pPr>
            <a:endParaRPr lang="es-ES" dirty="0">
              <a:latin typeface="Arial" panose="020B0604020202020204" pitchFamily="34" charset="0"/>
              <a:cs typeface="Arial" panose="020B0604020202020204" pitchFamily="34" charset="0"/>
            </a:endParaRPr>
          </a:p>
          <a:p>
            <a:pPr lvl="1">
              <a:buFont typeface="Wingdings" panose="05000000000000000000" pitchFamily="2" charset="2"/>
              <a:buChar char="Ø"/>
            </a:pPr>
            <a:r>
              <a:rPr lang="es-ES" dirty="0">
                <a:latin typeface="Arial" panose="020B0604020202020204" pitchFamily="34" charset="0"/>
                <a:cs typeface="Arial" panose="020B0604020202020204" pitchFamily="34" charset="0"/>
              </a:rPr>
              <a:t>Realización de concurso de traslados en el OAB</a:t>
            </a:r>
          </a:p>
          <a:p>
            <a:pPr lvl="1">
              <a:buFont typeface="Wingdings" panose="05000000000000000000" pitchFamily="2" charset="2"/>
              <a:buChar char="Ø"/>
            </a:pPr>
            <a:r>
              <a:rPr lang="es-ES" dirty="0">
                <a:latin typeface="Arial" panose="020B0604020202020204" pitchFamily="34" charset="0"/>
                <a:cs typeface="Arial" panose="020B0604020202020204" pitchFamily="34" charset="0"/>
              </a:rPr>
              <a:t>Aprobación y convocatoria de OPE Conjunta</a:t>
            </a:r>
          </a:p>
          <a:p>
            <a:pPr lvl="1">
              <a:buFont typeface="Wingdings" panose="05000000000000000000" pitchFamily="2" charset="2"/>
              <a:buChar char="Ø"/>
            </a:pPr>
            <a:r>
              <a:rPr lang="es-ES" dirty="0">
                <a:latin typeface="Arial" panose="020B0604020202020204" pitchFamily="34" charset="0"/>
                <a:cs typeface="Arial" panose="020B0604020202020204" pitchFamily="34" charset="0"/>
              </a:rPr>
              <a:t>Nuevo Plan de Emergencias del Territorio Histórico de </a:t>
            </a:r>
            <a:r>
              <a:rPr lang="es-ES" dirty="0" err="1">
                <a:latin typeface="Arial" panose="020B0604020202020204" pitchFamily="34" charset="0"/>
                <a:cs typeface="Arial" panose="020B0604020202020204" pitchFamily="34" charset="0"/>
              </a:rPr>
              <a:t>Alava</a:t>
            </a:r>
            <a:endParaRPr lang="es-ES" dirty="0">
              <a:latin typeface="Arial" panose="020B0604020202020204" pitchFamily="34" charset="0"/>
              <a:cs typeface="Arial" panose="020B0604020202020204" pitchFamily="34" charset="0"/>
            </a:endParaRPr>
          </a:p>
          <a:p>
            <a:pPr lvl="1">
              <a:buFont typeface="Wingdings" panose="05000000000000000000" pitchFamily="2" charset="2"/>
              <a:buChar char="Ø"/>
            </a:pPr>
            <a:r>
              <a:rPr lang="es-ES" dirty="0">
                <a:latin typeface="Arial" panose="020B0604020202020204" pitchFamily="34" charset="0"/>
                <a:cs typeface="Arial" panose="020B0604020202020204" pitchFamily="34" charset="0"/>
              </a:rPr>
              <a:t>Actuaciones frente a los incendios forestales.</a:t>
            </a:r>
          </a:p>
          <a:p>
            <a:pPr lvl="1">
              <a:buFont typeface="Wingdings" panose="05000000000000000000" pitchFamily="2" charset="2"/>
              <a:buChar char="Ø"/>
            </a:pPr>
            <a:r>
              <a:rPr lang="es-ES" dirty="0">
                <a:latin typeface="Arial" panose="020B0604020202020204" pitchFamily="34" charset="0"/>
                <a:cs typeface="Arial" panose="020B0604020202020204" pitchFamily="34" charset="0"/>
              </a:rPr>
              <a:t>Renovación y actualización de convenios con los territorios periféricos así como con otros organismos.</a:t>
            </a:r>
          </a:p>
          <a:p>
            <a:pPr lvl="1">
              <a:buFont typeface="Wingdings" panose="05000000000000000000" pitchFamily="2" charset="2"/>
              <a:buChar char="Ø"/>
            </a:pPr>
            <a:r>
              <a:rPr lang="es-ES" dirty="0">
                <a:latin typeface="Arial" panose="020B0604020202020204" pitchFamily="34" charset="0"/>
                <a:cs typeface="Arial" panose="020B0604020202020204" pitchFamily="34" charset="0"/>
              </a:rPr>
              <a:t>Inversión en vehículos y materiales</a:t>
            </a:r>
          </a:p>
          <a:p>
            <a:pPr lvl="1">
              <a:buFont typeface="Wingdings" panose="05000000000000000000" pitchFamily="2" charset="2"/>
              <a:buChar char="Ø"/>
            </a:pPr>
            <a:r>
              <a:rPr lang="es-ES" dirty="0">
                <a:latin typeface="Arial" panose="020B0604020202020204" pitchFamily="34" charset="0"/>
                <a:cs typeface="Arial" panose="020B0604020202020204" pitchFamily="34" charset="0"/>
              </a:rPr>
              <a:t>Formación en intervenciones para incendios forestales y Recursos Preventivos</a:t>
            </a:r>
          </a:p>
        </p:txBody>
      </p:sp>
      <p:sp>
        <p:nvSpPr>
          <p:cNvPr id="4" name="Marcador de número de diapositiva 3">
            <a:extLst>
              <a:ext uri="{FF2B5EF4-FFF2-40B4-BE49-F238E27FC236}">
                <a16:creationId xmlns:a16="http://schemas.microsoft.com/office/drawing/2014/main" id="{6C154AB0-DA32-9FE4-1677-2A70E029A944}"/>
              </a:ext>
            </a:extLst>
          </p:cNvPr>
          <p:cNvSpPr>
            <a:spLocks noGrp="1"/>
          </p:cNvSpPr>
          <p:nvPr>
            <p:ph type="sldNum" sz="quarter" idx="12"/>
          </p:nvPr>
        </p:nvSpPr>
        <p:spPr/>
        <p:txBody>
          <a:bodyPr/>
          <a:lstStyle/>
          <a:p>
            <a:fld id="{6D22F896-40B5-4ADD-8801-0D06FADFA095}" type="slidenum">
              <a:rPr lang="en-US" smtClean="0"/>
              <a:t>3</a:t>
            </a:fld>
            <a:endParaRPr lang="en-US" dirty="0"/>
          </a:p>
        </p:txBody>
      </p:sp>
      <p:pic>
        <p:nvPicPr>
          <p:cNvPr id="5" name="Imagen 4">
            <a:extLst>
              <a:ext uri="{FF2B5EF4-FFF2-40B4-BE49-F238E27FC236}">
                <a16:creationId xmlns:a16="http://schemas.microsoft.com/office/drawing/2014/main" id="{2D98B9B0-BEA9-A115-9151-28025FC70769}"/>
              </a:ext>
            </a:extLst>
          </p:cNvPr>
          <p:cNvPicPr>
            <a:picLocks noChangeAspect="1"/>
          </p:cNvPicPr>
          <p:nvPr/>
        </p:nvPicPr>
        <p:blipFill>
          <a:blip r:embed="rId2"/>
          <a:stretch>
            <a:fillRect/>
          </a:stretch>
        </p:blipFill>
        <p:spPr>
          <a:xfrm>
            <a:off x="11192169" y="0"/>
            <a:ext cx="999831" cy="999831"/>
          </a:xfrm>
          <a:prstGeom prst="rect">
            <a:avLst/>
          </a:prstGeom>
        </p:spPr>
      </p:pic>
      <p:pic>
        <p:nvPicPr>
          <p:cNvPr id="6" name="Imagen 5">
            <a:extLst>
              <a:ext uri="{FF2B5EF4-FFF2-40B4-BE49-F238E27FC236}">
                <a16:creationId xmlns:a16="http://schemas.microsoft.com/office/drawing/2014/main" id="{F96D5496-72B0-5836-EE12-EEF16406593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34573" y="1803681"/>
            <a:ext cx="2762645" cy="2072105"/>
          </a:xfrm>
          <a:prstGeom prst="rect">
            <a:avLst/>
          </a:prstGeom>
          <a:noFill/>
          <a:ln>
            <a:noFill/>
          </a:ln>
        </p:spPr>
      </p:pic>
    </p:spTree>
    <p:extLst>
      <p:ext uri="{BB962C8B-B14F-4D97-AF65-F5344CB8AC3E}">
        <p14:creationId xmlns:p14="http://schemas.microsoft.com/office/powerpoint/2010/main" val="27067994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67436" y="525426"/>
            <a:ext cx="7912261" cy="840244"/>
          </a:xfrm>
        </p:spPr>
        <p:txBody>
          <a:bodyPr>
            <a:normAutofit/>
          </a:bodyPr>
          <a:lstStyle/>
          <a:p>
            <a:r>
              <a:rPr lang="es-ES" sz="2800" b="1" dirty="0"/>
              <a:t>11.- PREVENCIÓN URBANA y EDIFICATORIA</a:t>
            </a:r>
            <a:r>
              <a:rPr lang="es-ES" sz="2800" b="1" dirty="0">
                <a:latin typeface="Arial" panose="020B0604020202020204" pitchFamily="34" charset="0"/>
                <a:cs typeface="Arial" panose="020B0604020202020204" pitchFamily="34" charset="0"/>
              </a:rPr>
              <a:t>  </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a:xfrm>
            <a:off x="653260" y="817268"/>
            <a:ext cx="779767" cy="365125"/>
          </a:xfrm>
        </p:spPr>
        <p:txBody>
          <a:bodyPr/>
          <a:lstStyle/>
          <a:p>
            <a:fld id="{6D22F896-40B5-4ADD-8801-0D06FADFA095}" type="slidenum">
              <a:rPr lang="en-US" smtClean="0"/>
              <a:t>30</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5" name="Marcador de contenido 2">
            <a:extLst>
              <a:ext uri="{FF2B5EF4-FFF2-40B4-BE49-F238E27FC236}">
                <a16:creationId xmlns:a16="http://schemas.microsoft.com/office/drawing/2014/main" id="{B26E9AD6-2DA4-4D30-456A-532200DC2B5C}"/>
              </a:ext>
            </a:extLst>
          </p:cNvPr>
          <p:cNvSpPr txBox="1">
            <a:spLocks/>
          </p:cNvSpPr>
          <p:nvPr/>
        </p:nvSpPr>
        <p:spPr>
          <a:xfrm>
            <a:off x="1407026" y="1486681"/>
            <a:ext cx="9633080" cy="2755631"/>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nSpc>
                <a:spcPct val="115000"/>
              </a:lnSpc>
              <a:spcAft>
                <a:spcPts val="1000"/>
              </a:spcAft>
            </a:pPr>
            <a:r>
              <a:rPr lang="es-ES" sz="1600" dirty="0">
                <a:latin typeface="Calibri" panose="020F0502020204030204" pitchFamily="34" charset="0"/>
                <a:ea typeface="Calibri" panose="020F0502020204030204" pitchFamily="34" charset="0"/>
                <a:cs typeface="Times New Roman" panose="02020603050405020304" pitchFamily="18" charset="0"/>
              </a:rPr>
              <a:t>Accesibilidad y equipamiento de núcleos urbanos.</a:t>
            </a:r>
          </a:p>
          <a:p>
            <a:pPr lvl="1">
              <a:lnSpc>
                <a:spcPct val="115000"/>
              </a:lnSpc>
              <a:spcBef>
                <a:spcPts val="0"/>
              </a:spcBef>
              <a:buFont typeface="Wingdings" panose="05000000000000000000" pitchFamily="2" charset="2"/>
              <a:buChar char="Ø"/>
            </a:pPr>
            <a:r>
              <a:rPr lang="es-E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La actualización de la cartografía de accesibilidad e infraestructuras contra incendios en núcleos urbanos es un proceso sistematizado en el servicio y directamente conectado con las tácticas formativas del operativo, incorporando información relativa a la interfaz urbano-forestal así como de </a:t>
            </a:r>
            <a:r>
              <a:rPr lang="es-ES"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inundabilidad</a:t>
            </a:r>
            <a:r>
              <a:rPr lang="es-E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 los núcleos, según los Planes Especiales en implementación.</a:t>
            </a:r>
          </a:p>
          <a:p>
            <a:pPr lvl="1">
              <a:lnSpc>
                <a:spcPct val="115000"/>
              </a:lnSpc>
              <a:spcBef>
                <a:spcPts val="0"/>
              </a:spcBef>
              <a:buFont typeface="Wingdings" panose="05000000000000000000" pitchFamily="2" charset="2"/>
              <a:buChar char="Ø"/>
            </a:pPr>
            <a:endParaRPr lang="es-ES" dirty="0">
              <a:latin typeface="Calibri" panose="020F0502020204030204" pitchFamily="34" charset="0"/>
              <a:ea typeface="Calibri" panose="020F0502020204030204" pitchFamily="34" charset="0"/>
              <a:cs typeface="Times New Roman" panose="02020603050405020304" pitchFamily="18" charset="0"/>
            </a:endParaRPr>
          </a:p>
          <a:p>
            <a:pPr marL="1371600" lvl="3" indent="0">
              <a:lnSpc>
                <a:spcPct val="115000"/>
              </a:lnSpc>
              <a:spcBef>
                <a:spcPts val="0"/>
              </a:spcBef>
              <a:buNone/>
            </a:pPr>
            <a:endParaRPr lang="es-ES" sz="1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n 6">
            <a:extLst>
              <a:ext uri="{FF2B5EF4-FFF2-40B4-BE49-F238E27FC236}">
                <a16:creationId xmlns:a16="http://schemas.microsoft.com/office/drawing/2014/main" id="{2B7E5538-8818-AAF4-D9FB-0D85173B553C}"/>
              </a:ext>
            </a:extLst>
          </p:cNvPr>
          <p:cNvPicPr>
            <a:picLocks noChangeAspect="1"/>
          </p:cNvPicPr>
          <p:nvPr/>
        </p:nvPicPr>
        <p:blipFill>
          <a:blip r:embed="rId3"/>
          <a:stretch>
            <a:fillRect/>
          </a:stretch>
        </p:blipFill>
        <p:spPr>
          <a:xfrm>
            <a:off x="2484422" y="3741490"/>
            <a:ext cx="2086347" cy="3004634"/>
          </a:xfrm>
          <a:prstGeom prst="rect">
            <a:avLst/>
          </a:prstGeom>
          <a:solidFill>
            <a:srgbClr val="00B0F0"/>
          </a:solidFill>
          <a:ln w="28575">
            <a:solidFill>
              <a:srgbClr val="0070C0"/>
            </a:solidFill>
          </a:ln>
        </p:spPr>
      </p:pic>
      <p:pic>
        <p:nvPicPr>
          <p:cNvPr id="8" name="Imagen 7">
            <a:extLst>
              <a:ext uri="{FF2B5EF4-FFF2-40B4-BE49-F238E27FC236}">
                <a16:creationId xmlns:a16="http://schemas.microsoft.com/office/drawing/2014/main" id="{A46F4F35-7C03-E68C-D622-29779B24CED5}"/>
              </a:ext>
            </a:extLst>
          </p:cNvPr>
          <p:cNvPicPr>
            <a:picLocks noChangeAspect="1"/>
          </p:cNvPicPr>
          <p:nvPr/>
        </p:nvPicPr>
        <p:blipFill>
          <a:blip r:embed="rId4"/>
          <a:stretch>
            <a:fillRect/>
          </a:stretch>
        </p:blipFill>
        <p:spPr>
          <a:xfrm>
            <a:off x="6096000" y="3822290"/>
            <a:ext cx="4012477" cy="2678063"/>
          </a:xfrm>
          <a:prstGeom prst="rect">
            <a:avLst/>
          </a:prstGeom>
          <a:ln w="28575">
            <a:solidFill>
              <a:srgbClr val="0070C0"/>
            </a:solidFill>
          </a:ln>
        </p:spPr>
      </p:pic>
    </p:spTree>
    <p:extLst>
      <p:ext uri="{BB962C8B-B14F-4D97-AF65-F5344CB8AC3E}">
        <p14:creationId xmlns:p14="http://schemas.microsoft.com/office/powerpoint/2010/main" val="1658132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67436" y="525426"/>
            <a:ext cx="7912261" cy="840244"/>
          </a:xfrm>
        </p:spPr>
        <p:txBody>
          <a:bodyPr>
            <a:normAutofit/>
          </a:bodyPr>
          <a:lstStyle/>
          <a:p>
            <a:r>
              <a:rPr lang="es-ES" sz="2800" b="1" dirty="0"/>
              <a:t>11.- PREVENCIÓN URBANA y EDIFICATORIA</a:t>
            </a:r>
            <a:r>
              <a:rPr lang="es-ES" sz="2800" b="1" dirty="0">
                <a:latin typeface="Arial" panose="020B0604020202020204" pitchFamily="34" charset="0"/>
                <a:cs typeface="Arial" panose="020B0604020202020204" pitchFamily="34" charset="0"/>
              </a:rPr>
              <a:t>  </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a:xfrm>
            <a:off x="653260" y="817268"/>
            <a:ext cx="779767" cy="365125"/>
          </a:xfrm>
        </p:spPr>
        <p:txBody>
          <a:bodyPr/>
          <a:lstStyle/>
          <a:p>
            <a:fld id="{6D22F896-40B5-4ADD-8801-0D06FADFA095}" type="slidenum">
              <a:rPr lang="en-US" smtClean="0"/>
              <a:t>31</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5" name="Marcador de contenido 2">
            <a:extLst>
              <a:ext uri="{FF2B5EF4-FFF2-40B4-BE49-F238E27FC236}">
                <a16:creationId xmlns:a16="http://schemas.microsoft.com/office/drawing/2014/main" id="{B26E9AD6-2DA4-4D30-456A-532200DC2B5C}"/>
              </a:ext>
            </a:extLst>
          </p:cNvPr>
          <p:cNvSpPr txBox="1">
            <a:spLocks/>
          </p:cNvSpPr>
          <p:nvPr/>
        </p:nvSpPr>
        <p:spPr>
          <a:xfrm>
            <a:off x="1559089" y="2575491"/>
            <a:ext cx="9237542" cy="1308191"/>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nSpc>
                <a:spcPct val="115000"/>
              </a:lnSpc>
              <a:spcAft>
                <a:spcPts val="1000"/>
              </a:spcAft>
            </a:pPr>
            <a:r>
              <a:rPr lang="es-ES" dirty="0">
                <a:latin typeface="Calibri" panose="020F0502020204030204" pitchFamily="34" charset="0"/>
                <a:ea typeface="Calibri" panose="020F0502020204030204" pitchFamily="34" charset="0"/>
                <a:cs typeface="Times New Roman" panose="02020603050405020304" pitchFamily="18" charset="0"/>
              </a:rPr>
              <a:t>Consultas e informes para licencias.</a:t>
            </a:r>
          </a:p>
          <a:p>
            <a:pPr lvl="1">
              <a:lnSpc>
                <a:spcPct val="115000"/>
              </a:lnSpc>
              <a:spcAft>
                <a:spcPts val="1000"/>
              </a:spcAft>
              <a:buFont typeface="Wingdings" panose="05000000000000000000" pitchFamily="2" charset="2"/>
              <a:buChar char="Ø"/>
            </a:pPr>
            <a:r>
              <a:rPr lang="es-ES" dirty="0">
                <a:latin typeface="Calibri" panose="020F0502020204030204" pitchFamily="34" charset="0"/>
                <a:ea typeface="Calibri" panose="020F0502020204030204" pitchFamily="34" charset="0"/>
                <a:cs typeface="Times New Roman" panose="02020603050405020304" pitchFamily="18" charset="0"/>
              </a:rPr>
              <a:t>Se han atendido un total de 15 solicitudes de informe en relación al cumplimiento tanto del DB-SI como del RSCIEI</a:t>
            </a:r>
          </a:p>
        </p:txBody>
      </p:sp>
      <p:sp>
        <p:nvSpPr>
          <p:cNvPr id="7" name="Marcador de contenido 2">
            <a:extLst>
              <a:ext uri="{FF2B5EF4-FFF2-40B4-BE49-F238E27FC236}">
                <a16:creationId xmlns:a16="http://schemas.microsoft.com/office/drawing/2014/main" id="{B7C7570D-7F5D-4055-AB53-3BE83771F496}"/>
              </a:ext>
            </a:extLst>
          </p:cNvPr>
          <p:cNvSpPr txBox="1">
            <a:spLocks/>
          </p:cNvSpPr>
          <p:nvPr/>
        </p:nvSpPr>
        <p:spPr>
          <a:xfrm>
            <a:off x="1513572" y="3738612"/>
            <a:ext cx="9405322" cy="1308190"/>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nSpc>
                <a:spcPct val="115000"/>
              </a:lnSpc>
              <a:spcAft>
                <a:spcPts val="1000"/>
              </a:spcAft>
            </a:pPr>
            <a:r>
              <a:rPr lang="es-ES" dirty="0">
                <a:latin typeface="Calibri" panose="020F0502020204030204" pitchFamily="34" charset="0"/>
                <a:ea typeface="Calibri" panose="020F0502020204030204" pitchFamily="34" charset="0"/>
                <a:cs typeface="Times New Roman" panose="02020603050405020304" pitchFamily="18" charset="0"/>
              </a:rPr>
              <a:t>Establecimientos industriales, equipamientos y servicios.</a:t>
            </a:r>
          </a:p>
          <a:p>
            <a:pPr lvl="1">
              <a:lnSpc>
                <a:spcPct val="115000"/>
              </a:lnSpc>
              <a:spcAft>
                <a:spcPts val="1000"/>
              </a:spcAft>
              <a:buFont typeface="Wingdings" panose="05000000000000000000" pitchFamily="2" charset="2"/>
              <a:buChar char="Ø"/>
            </a:pPr>
            <a:r>
              <a:rPr lang="es-ES" dirty="0">
                <a:latin typeface="Calibri" panose="020F0502020204030204" pitchFamily="34" charset="0"/>
                <a:ea typeface="Calibri" panose="020F0502020204030204" pitchFamily="34" charset="0"/>
                <a:cs typeface="Times New Roman" panose="02020603050405020304" pitchFamily="18" charset="0"/>
              </a:rPr>
              <a:t>Elaboración de fichas operativas (16) de intervención de los servicios de extinción y salvamento para el caso de siniestros.</a:t>
            </a:r>
          </a:p>
        </p:txBody>
      </p:sp>
      <p:sp>
        <p:nvSpPr>
          <p:cNvPr id="8" name="CuadroTexto 7">
            <a:extLst>
              <a:ext uri="{FF2B5EF4-FFF2-40B4-BE49-F238E27FC236}">
                <a16:creationId xmlns:a16="http://schemas.microsoft.com/office/drawing/2014/main" id="{737F22E4-8B9D-9C5C-52E6-8E966B6F8F82}"/>
              </a:ext>
            </a:extLst>
          </p:cNvPr>
          <p:cNvSpPr txBox="1"/>
          <p:nvPr/>
        </p:nvSpPr>
        <p:spPr>
          <a:xfrm>
            <a:off x="1513572" y="1650366"/>
            <a:ext cx="9283059" cy="925125"/>
          </a:xfrm>
          <a:prstGeom prst="rect">
            <a:avLst/>
          </a:prstGeom>
          <a:noFill/>
        </p:spPr>
        <p:txBody>
          <a:bodyPr wrap="square">
            <a:spAutoFit/>
          </a:bodyPr>
          <a:lstStyle/>
          <a:p>
            <a:pPr algn="just">
              <a:lnSpc>
                <a:spcPct val="115000"/>
              </a:lnSpc>
              <a:spcAft>
                <a:spcPts val="1000"/>
              </a:spcAft>
            </a:pPr>
            <a:r>
              <a:rPr lang="es-ES" sz="1600" dirty="0">
                <a:effectLst/>
                <a:latin typeface="Calibri" panose="020F0502020204030204" pitchFamily="34" charset="0"/>
                <a:ea typeface="Calibri" panose="020F0502020204030204" pitchFamily="34" charset="0"/>
                <a:cs typeface="Times New Roman" panose="02020603050405020304" pitchFamily="18" charset="0"/>
              </a:rPr>
              <a:t>El Organismo mantiene la colaboración con el Departamento Foral de Medio Ambiente, Ayuntamientos y particulares, informando sobre las condiciones de Seguridad contra incendios (DB-SI/ RSCIEI) tanto de edificaciones como de Establecimientos Industriales, previo a licencias de obras y/o actividad.</a:t>
            </a:r>
          </a:p>
        </p:txBody>
      </p:sp>
    </p:spTree>
    <p:extLst>
      <p:ext uri="{BB962C8B-B14F-4D97-AF65-F5344CB8AC3E}">
        <p14:creationId xmlns:p14="http://schemas.microsoft.com/office/powerpoint/2010/main" val="9912092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67436" y="525426"/>
            <a:ext cx="7912261" cy="840244"/>
          </a:xfrm>
        </p:spPr>
        <p:txBody>
          <a:bodyPr>
            <a:normAutofit/>
          </a:bodyPr>
          <a:lstStyle/>
          <a:p>
            <a:r>
              <a:rPr lang="es-ES" sz="2800" b="1" dirty="0"/>
              <a:t>11.- PREVENCIÓN URBANA y EDIFICATORIA</a:t>
            </a:r>
            <a:r>
              <a:rPr lang="es-ES" sz="2800" b="1" dirty="0">
                <a:latin typeface="Arial" panose="020B0604020202020204" pitchFamily="34" charset="0"/>
                <a:cs typeface="Arial" panose="020B0604020202020204" pitchFamily="34" charset="0"/>
              </a:rPr>
              <a:t>  </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a:xfrm>
            <a:off x="653260" y="817268"/>
            <a:ext cx="779767" cy="365125"/>
          </a:xfrm>
        </p:spPr>
        <p:txBody>
          <a:bodyPr/>
          <a:lstStyle/>
          <a:p>
            <a:fld id="{6D22F896-40B5-4ADD-8801-0D06FADFA095}" type="slidenum">
              <a:rPr lang="en-US" smtClean="0"/>
              <a:t>32</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5" name="Marcador de contenido 2">
            <a:extLst>
              <a:ext uri="{FF2B5EF4-FFF2-40B4-BE49-F238E27FC236}">
                <a16:creationId xmlns:a16="http://schemas.microsoft.com/office/drawing/2014/main" id="{B26E9AD6-2DA4-4D30-456A-532200DC2B5C}"/>
              </a:ext>
            </a:extLst>
          </p:cNvPr>
          <p:cNvSpPr txBox="1">
            <a:spLocks/>
          </p:cNvSpPr>
          <p:nvPr/>
        </p:nvSpPr>
        <p:spPr>
          <a:xfrm>
            <a:off x="1279460" y="1251790"/>
            <a:ext cx="9633080" cy="2755631"/>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just">
              <a:lnSpc>
                <a:spcPct val="115000"/>
              </a:lnSpc>
              <a:spcAft>
                <a:spcPts val="1000"/>
              </a:spcAft>
            </a:pPr>
            <a:r>
              <a:rPr lang="es-E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Durante 2022 se ha comenzado a informar a las Entidades Locales sobre las intervenciones realizadas por los operativos en el ámbito de su competencia. Se trata de poner en su conocimiento aquellas intervenciones que afecten a edificios, equipamientos y elementos urbanos en los que las labores de restablecimiento de la normalidad sea responsabilidad y competencia de la entidad Local correspondiente.</a:t>
            </a:r>
          </a:p>
          <a:p>
            <a:pPr lvl="1" algn="just">
              <a:lnSpc>
                <a:spcPct val="115000"/>
              </a:lnSpc>
              <a:spcAft>
                <a:spcPts val="1000"/>
              </a:spcAft>
            </a:pPr>
            <a:r>
              <a:rPr lang="es-ES" sz="1400" dirty="0">
                <a:solidFill>
                  <a:schemeClr val="tx1"/>
                </a:solidFill>
                <a:latin typeface="Calibri" panose="020F0502020204030204" pitchFamily="34" charset="0"/>
                <a:ea typeface="Calibri" panose="020F0502020204030204" pitchFamily="34" charset="0"/>
                <a:cs typeface="Times New Roman" panose="02020603050405020304" pitchFamily="18" charset="0"/>
              </a:rPr>
              <a:t>S</a:t>
            </a:r>
            <a:r>
              <a:rPr lang="es-E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 han enviado un total de 10 informes.</a:t>
            </a:r>
            <a:endParaRPr lang="es-ES" sz="14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s-ES" sz="1400" dirty="0">
                <a:latin typeface="Calibri" panose="020F0502020204030204" pitchFamily="34" charset="0"/>
                <a:ea typeface="Calibri" panose="020F0502020204030204" pitchFamily="34" charset="0"/>
                <a:cs typeface="Times New Roman" panose="02020603050405020304" pitchFamily="18" charset="0"/>
              </a:rPr>
              <a:t>Intervenciones en edificios OABFA.</a:t>
            </a:r>
          </a:p>
          <a:p>
            <a:pPr lvl="1">
              <a:lnSpc>
                <a:spcPct val="115000"/>
              </a:lnSpc>
              <a:spcAft>
                <a:spcPts val="1000"/>
              </a:spcAft>
              <a:buFont typeface="Wingdings" panose="05000000000000000000" pitchFamily="2" charset="2"/>
              <a:buChar char="Ø"/>
            </a:pPr>
            <a:r>
              <a:rPr lang="es-ES" sz="1400" dirty="0">
                <a:latin typeface="Calibri" panose="020F0502020204030204" pitchFamily="34" charset="0"/>
                <a:ea typeface="Calibri" panose="020F0502020204030204" pitchFamily="34" charset="0"/>
                <a:cs typeface="Times New Roman" panose="02020603050405020304" pitchFamily="18" charset="0"/>
              </a:rPr>
              <a:t>En la UCEIS de Agurain se ha procedido a modificar el vestuario para crear una nueva cabina de inodoro. Se ha modificado la instalación de videoportero para posibilitar la apertura de puertas exteriores desde oficina.</a:t>
            </a:r>
          </a:p>
          <a:p>
            <a:pPr lvl="1">
              <a:lnSpc>
                <a:spcPct val="115000"/>
              </a:lnSpc>
              <a:spcAft>
                <a:spcPts val="1000"/>
              </a:spcAft>
              <a:buFont typeface="Wingdings" panose="05000000000000000000" pitchFamily="2" charset="2"/>
              <a:buChar char="Ø"/>
            </a:pPr>
            <a:r>
              <a:rPr lang="es-ES" sz="1400" dirty="0">
                <a:latin typeface="Calibri" panose="020F0502020204030204" pitchFamily="34" charset="0"/>
                <a:ea typeface="Calibri" panose="020F0502020204030204" pitchFamily="34" charset="0"/>
                <a:cs typeface="Times New Roman" panose="02020603050405020304" pitchFamily="18" charset="0"/>
              </a:rPr>
              <a:t>Realización de un proyecto para posible instalación de paneles fotovoltaicos en el parque de Nanclares.</a:t>
            </a:r>
          </a:p>
          <a:p>
            <a:pPr lvl="1">
              <a:lnSpc>
                <a:spcPct val="115000"/>
              </a:lnSpc>
              <a:spcAft>
                <a:spcPts val="1000"/>
              </a:spcAft>
              <a:buFont typeface="Wingdings" panose="05000000000000000000" pitchFamily="2" charset="2"/>
              <a:buChar char="Ø"/>
            </a:pPr>
            <a:r>
              <a:rPr lang="es-ES" sz="1400" dirty="0">
                <a:latin typeface="Calibri" panose="020F0502020204030204" pitchFamily="34" charset="0"/>
                <a:ea typeface="Calibri" panose="020F0502020204030204" pitchFamily="34" charset="0"/>
                <a:cs typeface="Times New Roman" panose="02020603050405020304" pitchFamily="18" charset="0"/>
              </a:rPr>
              <a:t>Reforma del cuarto de mantenimiento del parque central, para ubicar una sala de lavado de EPIS</a:t>
            </a:r>
          </a:p>
          <a:p>
            <a:pPr lvl="1">
              <a:lnSpc>
                <a:spcPct val="115000"/>
              </a:lnSpc>
              <a:spcAft>
                <a:spcPts val="1000"/>
              </a:spcAft>
              <a:buFont typeface="Wingdings" panose="05000000000000000000" pitchFamily="2" charset="2"/>
              <a:buChar char="Ø"/>
            </a:pPr>
            <a:r>
              <a:rPr lang="es-ES" sz="1400" dirty="0">
                <a:latin typeface="Calibri" panose="020F0502020204030204" pitchFamily="34" charset="0"/>
                <a:ea typeface="Calibri" panose="020F0502020204030204" pitchFamily="34" charset="0"/>
                <a:cs typeface="Times New Roman" panose="02020603050405020304" pitchFamily="18" charset="0"/>
              </a:rPr>
              <a:t>Realización de estudio de necesidades para el traslado del parque de Llodio durante el transcurso de las obras a una nueva parcela temporal mediante módulos y carpa.</a:t>
            </a:r>
          </a:p>
          <a:p>
            <a:pPr lvl="1">
              <a:lnSpc>
                <a:spcPct val="115000"/>
              </a:lnSpc>
              <a:spcAft>
                <a:spcPts val="1000"/>
              </a:spcAft>
              <a:buFont typeface="Wingdings" panose="05000000000000000000" pitchFamily="2" charset="2"/>
              <a:buChar char="Ø"/>
            </a:pPr>
            <a:r>
              <a:rPr lang="es-ES" sz="1400" dirty="0">
                <a:latin typeface="Calibri" panose="020F0502020204030204" pitchFamily="34" charset="0"/>
                <a:ea typeface="Calibri" panose="020F0502020204030204" pitchFamily="34" charset="0"/>
                <a:cs typeface="Times New Roman" panose="02020603050405020304" pitchFamily="18" charset="0"/>
              </a:rPr>
              <a:t>Traslado de las oficinas de Plaza de la Provincia al parque central.</a:t>
            </a:r>
          </a:p>
        </p:txBody>
      </p:sp>
    </p:spTree>
    <p:extLst>
      <p:ext uri="{BB962C8B-B14F-4D97-AF65-F5344CB8AC3E}">
        <p14:creationId xmlns:p14="http://schemas.microsoft.com/office/powerpoint/2010/main" val="1583866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8BF1EA-9D49-9D01-88FC-EE360E5A7E97}"/>
              </a:ext>
            </a:extLst>
          </p:cNvPr>
          <p:cNvSpPr>
            <a:spLocks noGrp="1"/>
          </p:cNvSpPr>
          <p:nvPr>
            <p:ph type="title"/>
          </p:nvPr>
        </p:nvSpPr>
        <p:spPr>
          <a:xfrm>
            <a:off x="2664920" y="140847"/>
            <a:ext cx="4003819" cy="728829"/>
          </a:xfrm>
        </p:spPr>
        <p:txBody>
          <a:bodyPr>
            <a:normAutofit/>
          </a:bodyPr>
          <a:lstStyle/>
          <a:p>
            <a:r>
              <a:rPr lang="es-ES" sz="2800" b="1" dirty="0"/>
              <a:t>1.-  ORGANIGRAMA</a:t>
            </a:r>
          </a:p>
        </p:txBody>
      </p:sp>
      <p:sp>
        <p:nvSpPr>
          <p:cNvPr id="4" name="Marcador de número de diapositiva 3">
            <a:extLst>
              <a:ext uri="{FF2B5EF4-FFF2-40B4-BE49-F238E27FC236}">
                <a16:creationId xmlns:a16="http://schemas.microsoft.com/office/drawing/2014/main" id="{759FF7A2-7D2B-58B7-DF91-2061B6F35520}"/>
              </a:ext>
            </a:extLst>
          </p:cNvPr>
          <p:cNvSpPr>
            <a:spLocks noGrp="1"/>
          </p:cNvSpPr>
          <p:nvPr>
            <p:ph type="sldNum" sz="quarter" idx="12"/>
          </p:nvPr>
        </p:nvSpPr>
        <p:spPr/>
        <p:txBody>
          <a:bodyPr/>
          <a:lstStyle/>
          <a:p>
            <a:fld id="{6D22F896-40B5-4ADD-8801-0D06FADFA095}" type="slidenum">
              <a:rPr lang="en-US" smtClean="0"/>
              <a:t>4</a:t>
            </a:fld>
            <a:endParaRPr lang="en-US" dirty="0"/>
          </a:p>
        </p:txBody>
      </p:sp>
      <p:pic>
        <p:nvPicPr>
          <p:cNvPr id="8" name="Imagen 7" descr="Diagrama&#10;&#10;Descripción generada automáticamente">
            <a:extLst>
              <a:ext uri="{FF2B5EF4-FFF2-40B4-BE49-F238E27FC236}">
                <a16:creationId xmlns:a16="http://schemas.microsoft.com/office/drawing/2014/main" id="{81B63F79-E4D5-3693-B897-870F03BEB423}"/>
              </a:ext>
            </a:extLst>
          </p:cNvPr>
          <p:cNvPicPr>
            <a:picLocks noChangeAspect="1"/>
          </p:cNvPicPr>
          <p:nvPr/>
        </p:nvPicPr>
        <p:blipFill>
          <a:blip r:embed="rId2"/>
          <a:stretch>
            <a:fillRect/>
          </a:stretch>
        </p:blipFill>
        <p:spPr>
          <a:xfrm>
            <a:off x="4454554" y="1354249"/>
            <a:ext cx="4128781" cy="5000412"/>
          </a:xfrm>
          <a:prstGeom prst="rect">
            <a:avLst/>
          </a:prstGeom>
        </p:spPr>
      </p:pic>
    </p:spTree>
    <p:extLst>
      <p:ext uri="{BB962C8B-B14F-4D97-AF65-F5344CB8AC3E}">
        <p14:creationId xmlns:p14="http://schemas.microsoft.com/office/powerpoint/2010/main" val="1315219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953009" y="470428"/>
            <a:ext cx="6597729" cy="999831"/>
          </a:xfrm>
        </p:spPr>
        <p:txBody>
          <a:bodyPr/>
          <a:lstStyle/>
          <a:p>
            <a:r>
              <a:rPr lang="es-ES" sz="2800" b="1" dirty="0"/>
              <a:t>2.- </a:t>
            </a:r>
            <a:r>
              <a:rPr lang="es-ES" sz="2800" b="1" dirty="0">
                <a:latin typeface="Arial" panose="020B0604020202020204" pitchFamily="34" charset="0"/>
                <a:cs typeface="Arial" panose="020B0604020202020204" pitchFamily="34" charset="0"/>
              </a:rPr>
              <a:t>EJECUCION</a:t>
            </a:r>
            <a:r>
              <a:rPr lang="es-ES" sz="2800" b="1" dirty="0"/>
              <a:t> </a:t>
            </a:r>
            <a:r>
              <a:rPr lang="es-ES" sz="2800" b="1" dirty="0">
                <a:latin typeface="Arial" panose="020B0604020202020204" pitchFamily="34" charset="0"/>
                <a:cs typeface="Arial" panose="020B0604020202020204" pitchFamily="34" charset="0"/>
              </a:rPr>
              <a:t>PRESUPUESTARIA</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p:txBody>
          <a:bodyPr/>
          <a:lstStyle/>
          <a:p>
            <a:fld id="{6D22F896-40B5-4ADD-8801-0D06FADFA095}" type="slidenum">
              <a:rPr lang="en-US" smtClean="0"/>
              <a:t>5</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6" name="Marcador de contenido 2">
            <a:extLst>
              <a:ext uri="{FF2B5EF4-FFF2-40B4-BE49-F238E27FC236}">
                <a16:creationId xmlns:a16="http://schemas.microsoft.com/office/drawing/2014/main" id="{AABDA807-7CDD-2D4D-67F2-3CD53FCBC988}"/>
              </a:ext>
            </a:extLst>
          </p:cNvPr>
          <p:cNvSpPr txBox="1">
            <a:spLocks/>
          </p:cNvSpPr>
          <p:nvPr/>
        </p:nvSpPr>
        <p:spPr>
          <a:xfrm>
            <a:off x="2276769" y="1769706"/>
            <a:ext cx="8915400" cy="3777622"/>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a:buFont typeface="Wingdings 3" charset="2"/>
              <a:buNone/>
            </a:pPr>
            <a:r>
              <a:rPr lang="es-ES" dirty="0">
                <a:latin typeface="Arial" panose="020B0604020202020204" pitchFamily="34" charset="0"/>
                <a:cs typeface="Arial" panose="020B0604020202020204" pitchFamily="34" charset="0"/>
              </a:rPr>
              <a:t>Presupuesto inicial del organismo autónomo para el ejercicio 2022 ascendía a 14.354.809 €,  aumentando a 16.031.293,30 € al final del ejercicio fruto de modificaciones presupuestarias.</a:t>
            </a:r>
          </a:p>
          <a:p>
            <a:pPr marL="0" indent="0" algn="just">
              <a:buNone/>
            </a:pPr>
            <a:r>
              <a:rPr lang="es-ES" sz="1800" dirty="0">
                <a:effectLst/>
                <a:latin typeface="Calibri" panose="020F0502020204030204" pitchFamily="34" charset="0"/>
                <a:ea typeface="Calibri" panose="020F0502020204030204" pitchFamily="34" charset="0"/>
                <a:cs typeface="Times New Roman" panose="02020603050405020304" pitchFamily="18" charset="0"/>
              </a:rPr>
              <a:t>La ejecución del Presupuesto durante el ejercicio 2022, detallada por capítulos, ha sido la siguiente:</a:t>
            </a:r>
          </a:p>
          <a:p>
            <a:pPr marL="0" indent="0" algn="just">
              <a:buFont typeface="Wingdings 3" charset="2"/>
              <a:buNone/>
            </a:pPr>
            <a:endParaRPr lang="es-ES" dirty="0">
              <a:latin typeface="Arial" panose="020B0604020202020204" pitchFamily="34" charset="0"/>
              <a:cs typeface="Arial" panose="020B0604020202020204" pitchFamily="34" charset="0"/>
            </a:endParaRPr>
          </a:p>
          <a:p>
            <a:pPr marL="0" indent="0" algn="just">
              <a:buFont typeface="Wingdings 3" charset="2"/>
              <a:buNone/>
            </a:pPr>
            <a:endParaRPr lang="es-ES" dirty="0">
              <a:latin typeface="Arial" panose="020B0604020202020204" pitchFamily="34" charset="0"/>
              <a:cs typeface="Arial" panose="020B0604020202020204" pitchFamily="34" charset="0"/>
            </a:endParaRPr>
          </a:p>
        </p:txBody>
      </p:sp>
      <p:pic>
        <p:nvPicPr>
          <p:cNvPr id="10" name="Imagen 9">
            <a:extLst>
              <a:ext uri="{FF2B5EF4-FFF2-40B4-BE49-F238E27FC236}">
                <a16:creationId xmlns:a16="http://schemas.microsoft.com/office/drawing/2014/main" id="{B9BDC72D-C429-4C91-95F5-17D531043574}"/>
              </a:ext>
            </a:extLst>
          </p:cNvPr>
          <p:cNvPicPr>
            <a:picLocks noChangeAspect="1"/>
          </p:cNvPicPr>
          <p:nvPr/>
        </p:nvPicPr>
        <p:blipFill>
          <a:blip r:embed="rId3"/>
          <a:stretch>
            <a:fillRect/>
          </a:stretch>
        </p:blipFill>
        <p:spPr>
          <a:xfrm>
            <a:off x="2276768" y="3816676"/>
            <a:ext cx="8859285" cy="1730651"/>
          </a:xfrm>
          <a:prstGeom prst="rect">
            <a:avLst/>
          </a:prstGeom>
        </p:spPr>
      </p:pic>
    </p:spTree>
    <p:extLst>
      <p:ext uri="{BB962C8B-B14F-4D97-AF65-F5344CB8AC3E}">
        <p14:creationId xmlns:p14="http://schemas.microsoft.com/office/powerpoint/2010/main" val="3438593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76769" y="470429"/>
            <a:ext cx="8313476" cy="840244"/>
          </a:xfrm>
        </p:spPr>
        <p:txBody>
          <a:bodyPr/>
          <a:lstStyle/>
          <a:p>
            <a:r>
              <a:rPr lang="es-ES" sz="2800" b="1" dirty="0"/>
              <a:t>3.- </a:t>
            </a:r>
            <a:r>
              <a:rPr lang="es-ES" sz="2800" b="1" dirty="0">
                <a:latin typeface="Arial" panose="020B0604020202020204" pitchFamily="34" charset="0"/>
                <a:cs typeface="Arial" panose="020B0604020202020204" pitchFamily="34" charset="0"/>
              </a:rPr>
              <a:t>ACTUACIONES EN MATERIA DE PERSONAL </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p:txBody>
          <a:bodyPr/>
          <a:lstStyle/>
          <a:p>
            <a:fld id="{6D22F896-40B5-4ADD-8801-0D06FADFA095}" type="slidenum">
              <a:rPr lang="en-US" smtClean="0"/>
              <a:t>6</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6" name="Marcador de contenido 2">
            <a:extLst>
              <a:ext uri="{FF2B5EF4-FFF2-40B4-BE49-F238E27FC236}">
                <a16:creationId xmlns:a16="http://schemas.microsoft.com/office/drawing/2014/main" id="{AABDA807-7CDD-2D4D-67F2-3CD53FCBC988}"/>
              </a:ext>
            </a:extLst>
          </p:cNvPr>
          <p:cNvSpPr txBox="1">
            <a:spLocks/>
          </p:cNvSpPr>
          <p:nvPr/>
        </p:nvSpPr>
        <p:spPr>
          <a:xfrm>
            <a:off x="2276769" y="1769706"/>
            <a:ext cx="8915400" cy="3777622"/>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just"/>
            <a:r>
              <a:rPr lang="es-ES" dirty="0">
                <a:latin typeface="Arial" panose="020B0604020202020204" pitchFamily="34" charset="0"/>
                <a:cs typeface="Arial" panose="020B0604020202020204" pitchFamily="34" charset="0"/>
              </a:rPr>
              <a:t>Realización de Concurso de Traslados del OAB.</a:t>
            </a:r>
          </a:p>
          <a:p>
            <a:pPr algn="just"/>
            <a:r>
              <a:rPr lang="es-ES" dirty="0">
                <a:latin typeface="Arial" panose="020B0604020202020204" pitchFamily="34" charset="0"/>
                <a:cs typeface="Arial" panose="020B0604020202020204" pitchFamily="34" charset="0"/>
              </a:rPr>
              <a:t>Convocatoria de OPE Conjunta con Gipuzkoa en </a:t>
            </a:r>
            <a:r>
              <a:rPr lang="es-ES" dirty="0" err="1">
                <a:latin typeface="Arial" panose="020B0604020202020204" pitchFamily="34" charset="0"/>
                <a:cs typeface="Arial" panose="020B0604020202020204" pitchFamily="34" charset="0"/>
              </a:rPr>
              <a:t>Arkaute</a:t>
            </a:r>
            <a:r>
              <a:rPr lang="es-ES" dirty="0">
                <a:latin typeface="Arial" panose="020B0604020202020204" pitchFamily="34" charset="0"/>
                <a:cs typeface="Arial" panose="020B0604020202020204" pitchFamily="34" charset="0"/>
              </a:rPr>
              <a:t>.</a:t>
            </a:r>
          </a:p>
          <a:p>
            <a:pPr algn="just"/>
            <a:r>
              <a:rPr lang="es-ES" dirty="0">
                <a:latin typeface="Arial" panose="020B0604020202020204" pitchFamily="34" charset="0"/>
                <a:cs typeface="Arial" panose="020B0604020202020204" pitchFamily="34" charset="0"/>
              </a:rPr>
              <a:t>Formación a todos los bomberos conductores en conducción 4x4 pesados</a:t>
            </a:r>
          </a:p>
          <a:p>
            <a:pPr algn="just"/>
            <a:r>
              <a:rPr lang="es-ES" dirty="0">
                <a:latin typeface="Arial" panose="020B0604020202020204" pitchFamily="34" charset="0"/>
                <a:cs typeface="Arial" panose="020B0604020202020204" pitchFamily="34" charset="0"/>
              </a:rPr>
              <a:t>Formación a todos los mandos intermedios en DTE-C</a:t>
            </a:r>
          </a:p>
          <a:p>
            <a:pPr algn="just"/>
            <a:r>
              <a:rPr lang="es-ES" dirty="0">
                <a:latin typeface="Arial" panose="020B0604020202020204" pitchFamily="34" charset="0"/>
                <a:cs typeface="Arial" panose="020B0604020202020204" pitchFamily="34" charset="0"/>
              </a:rPr>
              <a:t>Formación a todos los jefes de dotación en GOM</a:t>
            </a:r>
          </a:p>
          <a:p>
            <a:pPr marL="0" indent="0" algn="just">
              <a:buNone/>
            </a:pP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4505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76769" y="470429"/>
            <a:ext cx="8313476" cy="840244"/>
          </a:xfrm>
        </p:spPr>
        <p:txBody>
          <a:bodyPr/>
          <a:lstStyle/>
          <a:p>
            <a:r>
              <a:rPr lang="es-ES" sz="2800" b="1" dirty="0"/>
              <a:t>4.- </a:t>
            </a:r>
            <a:r>
              <a:rPr lang="es-ES" sz="2800" b="1" dirty="0">
                <a:latin typeface="Arial" panose="020B0604020202020204" pitchFamily="34" charset="0"/>
                <a:cs typeface="Arial" panose="020B0604020202020204" pitchFamily="34" charset="0"/>
              </a:rPr>
              <a:t>BIENES, EQUIPOS y OBRAS </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p:txBody>
          <a:bodyPr/>
          <a:lstStyle/>
          <a:p>
            <a:fld id="{6D22F896-40B5-4ADD-8801-0D06FADFA095}" type="slidenum">
              <a:rPr lang="en-US" smtClean="0"/>
              <a:t>7</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6" name="Marcador de contenido 2">
            <a:extLst>
              <a:ext uri="{FF2B5EF4-FFF2-40B4-BE49-F238E27FC236}">
                <a16:creationId xmlns:a16="http://schemas.microsoft.com/office/drawing/2014/main" id="{AABDA807-7CDD-2D4D-67F2-3CD53FCBC988}"/>
              </a:ext>
            </a:extLst>
          </p:cNvPr>
          <p:cNvSpPr txBox="1">
            <a:spLocks/>
          </p:cNvSpPr>
          <p:nvPr/>
        </p:nvSpPr>
        <p:spPr>
          <a:xfrm>
            <a:off x="1890463" y="1642320"/>
            <a:ext cx="8915400" cy="3012528"/>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a:buNone/>
            </a:pPr>
            <a:endParaRPr lang="es-ES" sz="800" u="sng" dirty="0">
              <a:latin typeface="Arial" panose="020B0604020202020204" pitchFamily="34" charset="0"/>
              <a:cs typeface="Arial" panose="020B0604020202020204" pitchFamily="34" charset="0"/>
            </a:endParaRPr>
          </a:p>
          <a:p>
            <a:pPr algn="ctr"/>
            <a:r>
              <a:rPr lang="es-ES" sz="2400" b="1" dirty="0">
                <a:latin typeface="Arial" panose="020B0604020202020204" pitchFamily="34" charset="0"/>
                <a:cs typeface="Arial" panose="020B0604020202020204" pitchFamily="34" charset="0"/>
              </a:rPr>
              <a:t>NANCLARES</a:t>
            </a:r>
          </a:p>
          <a:p>
            <a:pPr>
              <a:buFont typeface="Wingdings" panose="05000000000000000000" pitchFamily="2" charset="2"/>
              <a:buChar char="Ø"/>
            </a:pPr>
            <a:r>
              <a:rPr lang="es-ES" sz="2000" dirty="0">
                <a:latin typeface="Arial" panose="020B0604020202020204" pitchFamily="34" charset="0"/>
                <a:cs typeface="Arial" panose="020B0604020202020204" pitchFamily="34" charset="0"/>
              </a:rPr>
              <a:t>Autobomba forestal 4x4</a:t>
            </a:r>
          </a:p>
          <a:p>
            <a:pPr>
              <a:buFont typeface="Wingdings" panose="05000000000000000000" pitchFamily="2" charset="2"/>
              <a:buChar char="Ø"/>
            </a:pPr>
            <a:r>
              <a:rPr lang="es-ES" sz="2000" dirty="0">
                <a:latin typeface="Arial" panose="020B0604020202020204" pitchFamily="34" charset="0"/>
                <a:cs typeface="Arial" panose="020B0604020202020204" pitchFamily="34" charset="0"/>
              </a:rPr>
              <a:t>Compra de 1 vehículo 4x4 </a:t>
            </a:r>
          </a:p>
          <a:p>
            <a:pPr>
              <a:buFont typeface="Wingdings" panose="05000000000000000000" pitchFamily="2" charset="2"/>
              <a:buChar char="Ø"/>
            </a:pPr>
            <a:r>
              <a:rPr lang="es-ES" sz="2000" dirty="0">
                <a:latin typeface="Arial" panose="020B0604020202020204" pitchFamily="34" charset="0"/>
                <a:cs typeface="Arial" panose="020B0604020202020204" pitchFamily="34" charset="0"/>
              </a:rPr>
              <a:t>Compra de 2 vehículos ligeros</a:t>
            </a:r>
          </a:p>
          <a:p>
            <a:pPr>
              <a:buFont typeface="Wingdings" panose="05000000000000000000" pitchFamily="2" charset="2"/>
              <a:buChar char="Ø"/>
            </a:pPr>
            <a:r>
              <a:rPr lang="es-ES" sz="2000" dirty="0">
                <a:latin typeface="Arial" panose="020B0604020202020204" pitchFamily="34" charset="0"/>
                <a:cs typeface="Arial" panose="020B0604020202020204" pitchFamily="34" charset="0"/>
              </a:rPr>
              <a:t>Incorporación de 1 remolque equipado con equipo de RBQ.</a:t>
            </a:r>
          </a:p>
          <a:p>
            <a:pPr>
              <a:buFont typeface="Wingdings" panose="05000000000000000000" pitchFamily="2" charset="2"/>
              <a:buChar char="Ø"/>
            </a:pPr>
            <a:r>
              <a:rPr lang="es-ES" sz="2000" dirty="0">
                <a:latin typeface="Arial" panose="020B0604020202020204" pitchFamily="34" charset="0"/>
                <a:cs typeface="Arial" panose="020B0604020202020204" pitchFamily="34" charset="0"/>
              </a:rPr>
              <a:t>Realización de obras para el nuevo cuarto de limpieza de </a:t>
            </a:r>
            <a:r>
              <a:rPr lang="es-ES" sz="2000" dirty="0" err="1">
                <a:latin typeface="Arial" panose="020B0604020202020204" pitchFamily="34" charset="0"/>
                <a:cs typeface="Arial" panose="020B0604020202020204" pitchFamily="34" charset="0"/>
              </a:rPr>
              <a:t>EPI´s</a:t>
            </a:r>
            <a:endParaRPr lang="es-ES" sz="2000" dirty="0">
              <a:latin typeface="Arial" panose="020B0604020202020204" pitchFamily="34" charset="0"/>
              <a:cs typeface="Arial" panose="020B0604020202020204" pitchFamily="34" charset="0"/>
            </a:endParaRPr>
          </a:p>
          <a:p>
            <a:pPr>
              <a:buFont typeface="Wingdings" panose="05000000000000000000" pitchFamily="2" charset="2"/>
              <a:buChar char="Ø"/>
            </a:pPr>
            <a:r>
              <a:rPr lang="es-ES" sz="2000" dirty="0">
                <a:latin typeface="Arial" panose="020B0604020202020204" pitchFamily="34" charset="0"/>
                <a:cs typeface="Arial" panose="020B0604020202020204" pitchFamily="34" charset="0"/>
              </a:rPr>
              <a:t>Compra de lavadoras y equipos de limpieza de </a:t>
            </a:r>
            <a:r>
              <a:rPr lang="es-ES" sz="2000" dirty="0" err="1">
                <a:latin typeface="Arial" panose="020B0604020202020204" pitchFamily="34" charset="0"/>
                <a:cs typeface="Arial" panose="020B0604020202020204" pitchFamily="34" charset="0"/>
              </a:rPr>
              <a:t>EPI´s</a:t>
            </a:r>
            <a:endParaRPr lang="es-ES" sz="2000" dirty="0">
              <a:latin typeface="Arial" panose="020B0604020202020204" pitchFamily="34" charset="0"/>
              <a:cs typeface="Arial" panose="020B0604020202020204" pitchFamily="34" charset="0"/>
            </a:endParaRPr>
          </a:p>
          <a:p>
            <a:pPr>
              <a:buFont typeface="Wingdings" panose="05000000000000000000" pitchFamily="2" charset="2"/>
              <a:buChar char="Ø"/>
            </a:pPr>
            <a:r>
              <a:rPr lang="es-ES" sz="2000" dirty="0">
                <a:latin typeface="Arial" panose="020B0604020202020204" pitchFamily="34" charset="0"/>
                <a:cs typeface="Arial" panose="020B0604020202020204" pitchFamily="34" charset="0"/>
              </a:rPr>
              <a:t>Compra de </a:t>
            </a:r>
            <a:r>
              <a:rPr lang="es-ES" sz="2000" dirty="0" err="1">
                <a:latin typeface="Arial" panose="020B0604020202020204" pitchFamily="34" charset="0"/>
                <a:cs typeface="Arial" panose="020B0604020202020204" pitchFamily="34" charset="0"/>
              </a:rPr>
              <a:t>EPI´s</a:t>
            </a:r>
            <a:endParaRPr lang="es-ES" sz="2000" dirty="0">
              <a:latin typeface="Arial" panose="020B0604020202020204" pitchFamily="34" charset="0"/>
              <a:cs typeface="Arial" panose="020B0604020202020204" pitchFamily="34" charset="0"/>
            </a:endParaRPr>
          </a:p>
          <a:p>
            <a:pPr marL="0" indent="0">
              <a:buNone/>
            </a:pP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0537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76769" y="470429"/>
            <a:ext cx="8313476" cy="840244"/>
          </a:xfrm>
        </p:spPr>
        <p:txBody>
          <a:bodyPr/>
          <a:lstStyle/>
          <a:p>
            <a:r>
              <a:rPr lang="es-ES" sz="2800" b="1" dirty="0"/>
              <a:t>4.- </a:t>
            </a:r>
            <a:r>
              <a:rPr lang="es-ES" sz="2800" b="1" dirty="0">
                <a:latin typeface="Arial" panose="020B0604020202020204" pitchFamily="34" charset="0"/>
                <a:cs typeface="Arial" panose="020B0604020202020204" pitchFamily="34" charset="0"/>
              </a:rPr>
              <a:t>BIENES, EQUIPOS y OBRAS </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p:txBody>
          <a:bodyPr/>
          <a:lstStyle/>
          <a:p>
            <a:fld id="{6D22F896-40B5-4ADD-8801-0D06FADFA095}" type="slidenum">
              <a:rPr lang="en-US" smtClean="0"/>
              <a:t>8</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6" name="Marcador de contenido 2">
            <a:extLst>
              <a:ext uri="{FF2B5EF4-FFF2-40B4-BE49-F238E27FC236}">
                <a16:creationId xmlns:a16="http://schemas.microsoft.com/office/drawing/2014/main" id="{AABDA807-7CDD-2D4D-67F2-3CD53FCBC988}"/>
              </a:ext>
            </a:extLst>
          </p:cNvPr>
          <p:cNvSpPr txBox="1">
            <a:spLocks/>
          </p:cNvSpPr>
          <p:nvPr/>
        </p:nvSpPr>
        <p:spPr>
          <a:xfrm>
            <a:off x="2099488" y="1540189"/>
            <a:ext cx="8915400" cy="2836739"/>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a:buNone/>
            </a:pPr>
            <a:endParaRPr lang="es-ES" sz="800" u="sng" dirty="0">
              <a:latin typeface="Arial" panose="020B0604020202020204" pitchFamily="34" charset="0"/>
              <a:cs typeface="Arial" panose="020B0604020202020204" pitchFamily="34" charset="0"/>
            </a:endParaRPr>
          </a:p>
          <a:p>
            <a:pPr algn="ctr"/>
            <a:r>
              <a:rPr lang="es-ES" sz="2400" b="1" dirty="0">
                <a:latin typeface="Arial" panose="020B0604020202020204" pitchFamily="34" charset="0"/>
                <a:cs typeface="Arial" panose="020B0604020202020204" pitchFamily="34" charset="0"/>
              </a:rPr>
              <a:t>KANPEZU</a:t>
            </a:r>
          </a:p>
          <a:p>
            <a:pPr>
              <a:buFont typeface="Wingdings" panose="05000000000000000000" pitchFamily="2" charset="2"/>
              <a:buChar char="Ø"/>
            </a:pPr>
            <a:r>
              <a:rPr lang="es-ES" sz="2000" dirty="0">
                <a:latin typeface="Arial" panose="020B0604020202020204" pitchFamily="34" charset="0"/>
                <a:cs typeface="Arial" panose="020B0604020202020204" pitchFamily="34" charset="0"/>
              </a:rPr>
              <a:t>Incorporación autobomba forestal 4x4</a:t>
            </a:r>
          </a:p>
          <a:p>
            <a:pPr>
              <a:buFont typeface="Wingdings" panose="05000000000000000000" pitchFamily="2" charset="2"/>
              <a:buChar char="Ø"/>
            </a:pPr>
            <a:r>
              <a:rPr lang="es-ES" sz="2000" dirty="0">
                <a:latin typeface="Arial" panose="020B0604020202020204" pitchFamily="34" charset="0"/>
                <a:cs typeface="Arial" panose="020B0604020202020204" pitchFamily="34" charset="0"/>
              </a:rPr>
              <a:t>Compra de </a:t>
            </a:r>
            <a:r>
              <a:rPr lang="es-ES" sz="2000" dirty="0" err="1">
                <a:latin typeface="Arial" panose="020B0604020202020204" pitchFamily="34" charset="0"/>
                <a:cs typeface="Arial" panose="020B0604020202020204" pitchFamily="34" charset="0"/>
              </a:rPr>
              <a:t>EPI´s</a:t>
            </a:r>
            <a:endParaRPr lang="es-ES" sz="2000" dirty="0">
              <a:latin typeface="Arial" panose="020B0604020202020204" pitchFamily="34" charset="0"/>
              <a:cs typeface="Arial" panose="020B0604020202020204" pitchFamily="34" charset="0"/>
            </a:endParaRPr>
          </a:p>
          <a:p>
            <a:pPr marL="0" indent="0">
              <a:buNone/>
            </a:pPr>
            <a:endParaRPr lang="es-ES" sz="2000"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es-ES" sz="2000"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es-ES" sz="2000"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es-ES" sz="2000"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es-ES" sz="2000" dirty="0">
              <a:latin typeface="Arial" panose="020B0604020202020204" pitchFamily="34" charset="0"/>
              <a:cs typeface="Arial" panose="020B0604020202020204" pitchFamily="34" charset="0"/>
            </a:endParaRPr>
          </a:p>
          <a:p>
            <a:pPr marL="0" indent="0">
              <a:buNone/>
            </a:pPr>
            <a:endParaRPr lang="es-ES" dirty="0">
              <a:latin typeface="Arial" panose="020B0604020202020204" pitchFamily="34" charset="0"/>
              <a:cs typeface="Arial" panose="020B0604020202020204" pitchFamily="34" charset="0"/>
            </a:endParaRPr>
          </a:p>
          <a:p>
            <a:pPr marL="0" indent="0">
              <a:buNone/>
            </a:pPr>
            <a:endParaRPr lang="es-ES" dirty="0">
              <a:latin typeface="Arial" panose="020B0604020202020204" pitchFamily="34" charset="0"/>
              <a:cs typeface="Arial" panose="020B0604020202020204" pitchFamily="34" charset="0"/>
            </a:endParaRPr>
          </a:p>
        </p:txBody>
      </p:sp>
      <p:sp>
        <p:nvSpPr>
          <p:cNvPr id="8" name="Marcador de contenido 2">
            <a:extLst>
              <a:ext uri="{FF2B5EF4-FFF2-40B4-BE49-F238E27FC236}">
                <a16:creationId xmlns:a16="http://schemas.microsoft.com/office/drawing/2014/main" id="{A99C4AE3-ED3E-4386-9613-6B6EC37251A9}"/>
              </a:ext>
            </a:extLst>
          </p:cNvPr>
          <p:cNvSpPr txBox="1">
            <a:spLocks/>
          </p:cNvSpPr>
          <p:nvPr/>
        </p:nvSpPr>
        <p:spPr>
          <a:xfrm>
            <a:off x="2099488" y="4486656"/>
            <a:ext cx="8915400" cy="1621503"/>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a:buNone/>
            </a:pPr>
            <a:endParaRPr lang="es-ES" u="sng" dirty="0">
              <a:latin typeface="Arial" panose="020B0604020202020204" pitchFamily="34" charset="0"/>
              <a:cs typeface="Arial" panose="020B0604020202020204" pitchFamily="34" charset="0"/>
            </a:endParaRPr>
          </a:p>
          <a:p>
            <a:pPr marL="0" indent="0" algn="just">
              <a:buNone/>
            </a:pPr>
            <a:endParaRPr lang="es-ES" sz="800" u="sng"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es-ES" dirty="0">
              <a:latin typeface="Arial" panose="020B0604020202020204" pitchFamily="34" charset="0"/>
              <a:cs typeface="Arial" panose="020B0604020202020204" pitchFamily="34" charset="0"/>
            </a:endParaRPr>
          </a:p>
          <a:p>
            <a:pPr marL="0" indent="0">
              <a:buNone/>
            </a:pPr>
            <a:endParaRPr lang="es-ES"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es-ES" dirty="0">
              <a:latin typeface="Arial" panose="020B0604020202020204" pitchFamily="34" charset="0"/>
              <a:cs typeface="Arial" panose="020B0604020202020204" pitchFamily="34" charset="0"/>
            </a:endParaRPr>
          </a:p>
        </p:txBody>
      </p:sp>
      <p:sp>
        <p:nvSpPr>
          <p:cNvPr id="5" name="Marcador de contenido 2">
            <a:extLst>
              <a:ext uri="{FF2B5EF4-FFF2-40B4-BE49-F238E27FC236}">
                <a16:creationId xmlns:a16="http://schemas.microsoft.com/office/drawing/2014/main" id="{B25B1A6D-8D5B-80AB-F135-B0A2EFF99A7D}"/>
              </a:ext>
            </a:extLst>
          </p:cNvPr>
          <p:cNvSpPr txBox="1">
            <a:spLocks/>
          </p:cNvSpPr>
          <p:nvPr/>
        </p:nvSpPr>
        <p:spPr>
          <a:xfrm>
            <a:off x="2099488" y="2890697"/>
            <a:ext cx="8915400" cy="1300547"/>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a:buNone/>
            </a:pPr>
            <a:endParaRPr lang="es-ES" sz="800" u="sng" dirty="0">
              <a:latin typeface="Arial" panose="020B0604020202020204" pitchFamily="34" charset="0"/>
              <a:cs typeface="Arial" panose="020B0604020202020204" pitchFamily="34" charset="0"/>
            </a:endParaRPr>
          </a:p>
          <a:p>
            <a:pPr algn="ctr"/>
            <a:r>
              <a:rPr lang="es-ES" sz="2400" b="1" dirty="0">
                <a:latin typeface="Arial" panose="020B0604020202020204" pitchFamily="34" charset="0"/>
                <a:cs typeface="Arial" panose="020B0604020202020204" pitchFamily="34" charset="0"/>
              </a:rPr>
              <a:t>AGURAIN</a:t>
            </a:r>
          </a:p>
          <a:p>
            <a:pPr>
              <a:buFont typeface="Wingdings" panose="05000000000000000000" pitchFamily="2" charset="2"/>
              <a:buChar char="Ø"/>
            </a:pPr>
            <a:r>
              <a:rPr lang="es-ES" sz="2000" dirty="0">
                <a:latin typeface="Arial" panose="020B0604020202020204" pitchFamily="34" charset="0"/>
                <a:cs typeface="Arial" panose="020B0604020202020204" pitchFamily="34" charset="0"/>
              </a:rPr>
              <a:t>Modificación de vestuario.</a:t>
            </a:r>
          </a:p>
          <a:p>
            <a:pPr>
              <a:buFont typeface="Wingdings" panose="05000000000000000000" pitchFamily="2" charset="2"/>
              <a:buChar char="Ø"/>
            </a:pPr>
            <a:r>
              <a:rPr lang="es-ES" sz="2000" dirty="0">
                <a:latin typeface="Arial" panose="020B0604020202020204" pitchFamily="34" charset="0"/>
                <a:cs typeface="Arial" panose="020B0604020202020204" pitchFamily="34" charset="0"/>
              </a:rPr>
              <a:t>Compra de </a:t>
            </a:r>
            <a:r>
              <a:rPr lang="es-ES" sz="2000" dirty="0" err="1">
                <a:latin typeface="Arial" panose="020B0604020202020204" pitchFamily="34" charset="0"/>
                <a:cs typeface="Arial" panose="020B0604020202020204" pitchFamily="34" charset="0"/>
              </a:rPr>
              <a:t>EPI´´s</a:t>
            </a:r>
            <a:endParaRPr lang="es-ES" sz="2000" dirty="0">
              <a:latin typeface="Arial" panose="020B0604020202020204" pitchFamily="34" charset="0"/>
              <a:cs typeface="Arial" panose="020B0604020202020204" pitchFamily="34" charset="0"/>
            </a:endParaRPr>
          </a:p>
          <a:p>
            <a:pPr marL="0" indent="0">
              <a:buNone/>
            </a:pPr>
            <a:endParaRPr lang="es-ES" sz="1800"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es-ES" dirty="0">
              <a:latin typeface="Arial" panose="020B0604020202020204" pitchFamily="34" charset="0"/>
              <a:cs typeface="Arial" panose="020B0604020202020204" pitchFamily="34" charset="0"/>
            </a:endParaRPr>
          </a:p>
          <a:p>
            <a:pPr marL="0" indent="0">
              <a:buNone/>
            </a:pPr>
            <a:endParaRPr lang="es-ES"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es-ES" dirty="0">
              <a:latin typeface="Arial" panose="020B0604020202020204" pitchFamily="34" charset="0"/>
              <a:cs typeface="Arial" panose="020B0604020202020204" pitchFamily="34" charset="0"/>
            </a:endParaRPr>
          </a:p>
        </p:txBody>
      </p:sp>
      <p:sp>
        <p:nvSpPr>
          <p:cNvPr id="7" name="Marcador de contenido 2">
            <a:extLst>
              <a:ext uri="{FF2B5EF4-FFF2-40B4-BE49-F238E27FC236}">
                <a16:creationId xmlns:a16="http://schemas.microsoft.com/office/drawing/2014/main" id="{5409DF43-2028-6233-9220-B74850C04496}"/>
              </a:ext>
            </a:extLst>
          </p:cNvPr>
          <p:cNvSpPr txBox="1">
            <a:spLocks/>
          </p:cNvSpPr>
          <p:nvPr/>
        </p:nvSpPr>
        <p:spPr>
          <a:xfrm>
            <a:off x="2099488" y="4606444"/>
            <a:ext cx="8915400" cy="1888811"/>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ctr"/>
            <a:r>
              <a:rPr lang="es-ES" sz="2400" b="1" dirty="0">
                <a:latin typeface="Arial" panose="020B0604020202020204" pitchFamily="34" charset="0"/>
                <a:cs typeface="Arial" panose="020B0604020202020204" pitchFamily="34" charset="0"/>
              </a:rPr>
              <a:t>ESPEJO</a:t>
            </a:r>
          </a:p>
          <a:p>
            <a:pPr>
              <a:buFont typeface="Wingdings" panose="05000000000000000000" pitchFamily="2" charset="2"/>
              <a:buChar char="Ø"/>
            </a:pPr>
            <a:r>
              <a:rPr lang="es-ES" sz="2000" dirty="0">
                <a:latin typeface="Arial" panose="020B0604020202020204" pitchFamily="34" charset="0"/>
                <a:cs typeface="Arial" panose="020B0604020202020204" pitchFamily="34" charset="0"/>
              </a:rPr>
              <a:t>Compra de </a:t>
            </a:r>
            <a:r>
              <a:rPr lang="es-ES" sz="2000" dirty="0" err="1">
                <a:latin typeface="Arial" panose="020B0604020202020204" pitchFamily="34" charset="0"/>
                <a:cs typeface="Arial" panose="020B0604020202020204" pitchFamily="34" charset="0"/>
              </a:rPr>
              <a:t>EPI´s</a:t>
            </a:r>
            <a:endParaRPr lang="es-ES" sz="2000" dirty="0">
              <a:latin typeface="Arial" panose="020B0604020202020204" pitchFamily="34" charset="0"/>
              <a:cs typeface="Arial" panose="020B0604020202020204" pitchFamily="34" charset="0"/>
            </a:endParaRPr>
          </a:p>
          <a:p>
            <a:pPr>
              <a:buFont typeface="Wingdings" panose="05000000000000000000" pitchFamily="2" charset="2"/>
              <a:buChar char="Ø"/>
            </a:pPr>
            <a:r>
              <a:rPr lang="es-ES" sz="2000" dirty="0">
                <a:latin typeface="Arial" panose="020B0604020202020204" pitchFamily="34" charset="0"/>
                <a:cs typeface="Arial" panose="020B0604020202020204" pitchFamily="34" charset="0"/>
              </a:rPr>
              <a:t>Incorporación de 1 remolque equipado con equipo de RBQ</a:t>
            </a:r>
          </a:p>
          <a:p>
            <a:pPr marL="0" indent="0">
              <a:buNone/>
            </a:pPr>
            <a:endParaRPr lang="es-ES" dirty="0">
              <a:latin typeface="Arial" panose="020B0604020202020204" pitchFamily="34" charset="0"/>
              <a:cs typeface="Arial" panose="020B0604020202020204" pitchFamily="34" charset="0"/>
            </a:endParaRPr>
          </a:p>
          <a:p>
            <a:pPr marL="0" indent="0">
              <a:buNone/>
            </a:pPr>
            <a:endParaRPr lang="es-ES" dirty="0">
              <a:latin typeface="Arial" panose="020B0604020202020204" pitchFamily="34" charset="0"/>
              <a:cs typeface="Arial" panose="020B0604020202020204" pitchFamily="34" charset="0"/>
            </a:endParaRPr>
          </a:p>
          <a:p>
            <a:pPr marL="0" indent="0">
              <a:buNone/>
            </a:pP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2049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3EF9-D309-415C-CE00-533640F917B7}"/>
              </a:ext>
            </a:extLst>
          </p:cNvPr>
          <p:cNvSpPr>
            <a:spLocks noGrp="1"/>
          </p:cNvSpPr>
          <p:nvPr>
            <p:ph type="title"/>
          </p:nvPr>
        </p:nvSpPr>
        <p:spPr>
          <a:xfrm>
            <a:off x="2276769" y="470429"/>
            <a:ext cx="8313476" cy="840244"/>
          </a:xfrm>
        </p:spPr>
        <p:txBody>
          <a:bodyPr/>
          <a:lstStyle/>
          <a:p>
            <a:r>
              <a:rPr lang="es-ES" sz="2800" b="1" dirty="0"/>
              <a:t>4.- </a:t>
            </a:r>
            <a:r>
              <a:rPr lang="es-ES" sz="2800" b="1" dirty="0">
                <a:latin typeface="Arial" panose="020B0604020202020204" pitchFamily="34" charset="0"/>
                <a:cs typeface="Arial" panose="020B0604020202020204" pitchFamily="34" charset="0"/>
              </a:rPr>
              <a:t>BIENES, EQUIPOS y OBRAS </a:t>
            </a:r>
          </a:p>
        </p:txBody>
      </p:sp>
      <p:sp>
        <p:nvSpPr>
          <p:cNvPr id="3" name="Marcador de número de diapositiva 2">
            <a:extLst>
              <a:ext uri="{FF2B5EF4-FFF2-40B4-BE49-F238E27FC236}">
                <a16:creationId xmlns:a16="http://schemas.microsoft.com/office/drawing/2014/main" id="{6F41CC96-770A-CE8C-40D1-527FAC49A3C4}"/>
              </a:ext>
            </a:extLst>
          </p:cNvPr>
          <p:cNvSpPr>
            <a:spLocks noGrp="1"/>
          </p:cNvSpPr>
          <p:nvPr>
            <p:ph type="sldNum" sz="quarter" idx="12"/>
          </p:nvPr>
        </p:nvSpPr>
        <p:spPr/>
        <p:txBody>
          <a:bodyPr/>
          <a:lstStyle/>
          <a:p>
            <a:fld id="{6D22F896-40B5-4ADD-8801-0D06FADFA095}" type="slidenum">
              <a:rPr lang="en-US" smtClean="0"/>
              <a:t>9</a:t>
            </a:fld>
            <a:endParaRPr lang="en-US" dirty="0"/>
          </a:p>
        </p:txBody>
      </p:sp>
      <p:pic>
        <p:nvPicPr>
          <p:cNvPr id="4" name="Imagen 3">
            <a:extLst>
              <a:ext uri="{FF2B5EF4-FFF2-40B4-BE49-F238E27FC236}">
                <a16:creationId xmlns:a16="http://schemas.microsoft.com/office/drawing/2014/main" id="{95E7730B-A101-8E8C-C14F-7A8F83FE913A}"/>
              </a:ext>
            </a:extLst>
          </p:cNvPr>
          <p:cNvPicPr>
            <a:picLocks noChangeAspect="1"/>
          </p:cNvPicPr>
          <p:nvPr/>
        </p:nvPicPr>
        <p:blipFill>
          <a:blip r:embed="rId2"/>
          <a:stretch>
            <a:fillRect/>
          </a:stretch>
        </p:blipFill>
        <p:spPr>
          <a:xfrm>
            <a:off x="11192169" y="0"/>
            <a:ext cx="999831" cy="999831"/>
          </a:xfrm>
          <a:prstGeom prst="rect">
            <a:avLst/>
          </a:prstGeom>
        </p:spPr>
      </p:pic>
      <p:sp>
        <p:nvSpPr>
          <p:cNvPr id="8" name="Marcador de contenido 2">
            <a:extLst>
              <a:ext uri="{FF2B5EF4-FFF2-40B4-BE49-F238E27FC236}">
                <a16:creationId xmlns:a16="http://schemas.microsoft.com/office/drawing/2014/main" id="{A99C4AE3-ED3E-4386-9613-6B6EC37251A9}"/>
              </a:ext>
            </a:extLst>
          </p:cNvPr>
          <p:cNvSpPr txBox="1">
            <a:spLocks/>
          </p:cNvSpPr>
          <p:nvPr/>
        </p:nvSpPr>
        <p:spPr>
          <a:xfrm>
            <a:off x="2111680" y="2026920"/>
            <a:ext cx="8915400" cy="1888811"/>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ctr"/>
            <a:r>
              <a:rPr lang="es-ES" sz="2400" b="1" dirty="0">
                <a:latin typeface="Arial" panose="020B0604020202020204" pitchFamily="34" charset="0"/>
                <a:cs typeface="Arial" panose="020B0604020202020204" pitchFamily="34" charset="0"/>
              </a:rPr>
              <a:t>LLODIO</a:t>
            </a:r>
          </a:p>
          <a:p>
            <a:pPr>
              <a:buFont typeface="Wingdings" panose="05000000000000000000" pitchFamily="2" charset="2"/>
              <a:buChar char="Ø"/>
            </a:pPr>
            <a:r>
              <a:rPr lang="es-ES" sz="2000" dirty="0">
                <a:latin typeface="Arial" panose="020B0604020202020204" pitchFamily="34" charset="0"/>
                <a:cs typeface="Arial" panose="020B0604020202020204" pitchFamily="34" charset="0"/>
              </a:rPr>
              <a:t>Compra de </a:t>
            </a:r>
            <a:r>
              <a:rPr lang="es-ES" sz="2000" dirty="0" err="1">
                <a:latin typeface="Arial" panose="020B0604020202020204" pitchFamily="34" charset="0"/>
                <a:cs typeface="Arial" panose="020B0604020202020204" pitchFamily="34" charset="0"/>
              </a:rPr>
              <a:t>EPI´s</a:t>
            </a:r>
            <a:endParaRPr lang="es-ES" sz="2000" dirty="0">
              <a:latin typeface="Arial" panose="020B0604020202020204" pitchFamily="34" charset="0"/>
              <a:cs typeface="Arial" panose="020B0604020202020204" pitchFamily="34" charset="0"/>
            </a:endParaRPr>
          </a:p>
          <a:p>
            <a:pPr>
              <a:buFont typeface="Wingdings" panose="05000000000000000000" pitchFamily="2" charset="2"/>
              <a:buChar char="Ø"/>
            </a:pPr>
            <a:r>
              <a:rPr lang="es-ES" sz="2000" dirty="0">
                <a:latin typeface="Arial" panose="020B0604020202020204" pitchFamily="34" charset="0"/>
                <a:cs typeface="Arial" panose="020B0604020202020204" pitchFamily="34" charset="0"/>
              </a:rPr>
              <a:t>Adecuación de iluminación en el hangar</a:t>
            </a:r>
          </a:p>
          <a:p>
            <a:pPr>
              <a:buFont typeface="Wingdings" panose="05000000000000000000" pitchFamily="2" charset="2"/>
              <a:buChar char="Ø"/>
            </a:pPr>
            <a:r>
              <a:rPr lang="es-ES" sz="2000" dirty="0">
                <a:latin typeface="Arial" panose="020B0604020202020204" pitchFamily="34" charset="0"/>
                <a:cs typeface="Arial" panose="020B0604020202020204" pitchFamily="34" charset="0"/>
              </a:rPr>
              <a:t>Incorporación de 1 remolque equipado con equipo de RBQ</a:t>
            </a:r>
          </a:p>
          <a:p>
            <a:pPr marL="0" indent="0">
              <a:buNone/>
            </a:pPr>
            <a:endParaRPr lang="es-ES"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1473684"/>
      </p:ext>
    </p:extLst>
  </p:cSld>
  <p:clrMapOvr>
    <a:masterClrMapping/>
  </p:clrMapOvr>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967</TotalTime>
  <Words>1587</Words>
  <Application>Microsoft Office PowerPoint</Application>
  <PresentationFormat>Panorámica</PresentationFormat>
  <Paragraphs>190</Paragraphs>
  <Slides>32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32</vt:i4>
      </vt:variant>
    </vt:vector>
  </HeadingPairs>
  <TitlesOfParts>
    <vt:vector size="38" baseType="lpstr">
      <vt:lpstr>Arial</vt:lpstr>
      <vt:lpstr>Calibri</vt:lpstr>
      <vt:lpstr>Century Gothic</vt:lpstr>
      <vt:lpstr>Wingdings</vt:lpstr>
      <vt:lpstr>Wingdings 3</vt:lpstr>
      <vt:lpstr>Espiral</vt:lpstr>
      <vt:lpstr>MEMORIA EJERCICIO 2022</vt:lpstr>
      <vt:lpstr>INDICE</vt:lpstr>
      <vt:lpstr>INTRODUCCION</vt:lpstr>
      <vt:lpstr>1.-  ORGANIGRAMA</vt:lpstr>
      <vt:lpstr>2.- EJECUCION PRESUPUESTARIA</vt:lpstr>
      <vt:lpstr>3.- ACTUACIONES EN MATERIA DE PERSONAL </vt:lpstr>
      <vt:lpstr>4.- BIENES, EQUIPOS y OBRAS </vt:lpstr>
      <vt:lpstr>4.- BIENES, EQUIPOS y OBRAS </vt:lpstr>
      <vt:lpstr>4.- BIENES, EQUIPOS y OBRAS </vt:lpstr>
      <vt:lpstr>5.- ACTIVIDAD OPERATIVA</vt:lpstr>
      <vt:lpstr>5.- ACTIVIDAD OPERATIVA</vt:lpstr>
      <vt:lpstr>5.- ACTIVIDAD OPERATIVA</vt:lpstr>
      <vt:lpstr>5.- ACTIVIDAD OPERATIVA</vt:lpstr>
      <vt:lpstr>5.- ACTIVIDAD OPERATIVA</vt:lpstr>
      <vt:lpstr>5.- ACTIVIDAD OPERATIVA</vt:lpstr>
      <vt:lpstr>5.- ACTIVIDAD OPERATIVA</vt:lpstr>
      <vt:lpstr>5.- ACTIVIDAD OPERATIVA</vt:lpstr>
      <vt:lpstr>5.- ACTIVIDAD OPERATIVA</vt:lpstr>
      <vt:lpstr>5.- ACTIVIDAD OPERATIVA</vt:lpstr>
      <vt:lpstr>6.- FORMACION y CAPACITACION</vt:lpstr>
      <vt:lpstr>6.- FORMACION y CAPACITACION</vt:lpstr>
      <vt:lpstr>7.- SEGURIDAD y SALUD LABORAL</vt:lpstr>
      <vt:lpstr>7.- SEGURIDAD y SALUD LABORAL</vt:lpstr>
      <vt:lpstr>7.- SEGURIDAD y SALUD LABORAL</vt:lpstr>
      <vt:lpstr>8.- PLANIFICACIÓN y PROTECCIÓN CIVIL </vt:lpstr>
      <vt:lpstr>9.- PREVENCIÓN y DIVULGACIÓN  </vt:lpstr>
      <vt:lpstr>9.- PREVENCIÓN y DIVULGACIÓN  </vt:lpstr>
      <vt:lpstr>10.- COLABORACIÓN CON AGENCIAS EXTERNAS  </vt:lpstr>
      <vt:lpstr>10.- COLABORACIÓN CON AGENCIAS EXTERNAS  </vt:lpstr>
      <vt:lpstr>11.- PREVENCIÓN URBANA y EDIFICATORIA  </vt:lpstr>
      <vt:lpstr>11.- PREVENCIÓN URBANA y EDIFICATORIA  </vt:lpstr>
      <vt:lpstr>11.- PREVENCIÓN URBANA y EDIFICATORIA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MEMORIA EJERCICIO 2021</dc:title>
  <dc:creator>Lourdes</dc:creator>
  <cp:lastModifiedBy>Amenabar Ajuriaguerra, Alberto</cp:lastModifiedBy>
  <cp:revision>38</cp:revision>
  <dcterms:created xsi:type="dcterms:W3CDTF">2022-10-09T08:40:05Z</dcterms:created>
  <dcterms:modified xsi:type="dcterms:W3CDTF">2023-06-15T11:48:15Z</dcterms:modified>
</cp:coreProperties>
</file>